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54"/>
  </p:notesMasterIdLst>
  <p:sldIdLst>
    <p:sldId id="256" r:id="rId3"/>
    <p:sldId id="317" r:id="rId4"/>
    <p:sldId id="318" r:id="rId5"/>
    <p:sldId id="283" r:id="rId6"/>
    <p:sldId id="316" r:id="rId7"/>
    <p:sldId id="344" r:id="rId8"/>
    <p:sldId id="257" r:id="rId9"/>
    <p:sldId id="259" r:id="rId10"/>
    <p:sldId id="272" r:id="rId11"/>
    <p:sldId id="260" r:id="rId12"/>
    <p:sldId id="269" r:id="rId13"/>
    <p:sldId id="265" r:id="rId14"/>
    <p:sldId id="264" r:id="rId15"/>
    <p:sldId id="270" r:id="rId16"/>
    <p:sldId id="267" r:id="rId17"/>
    <p:sldId id="268" r:id="rId18"/>
    <p:sldId id="275" r:id="rId19"/>
    <p:sldId id="285" r:id="rId20"/>
    <p:sldId id="278" r:id="rId21"/>
    <p:sldId id="288" r:id="rId22"/>
    <p:sldId id="291" r:id="rId23"/>
    <p:sldId id="292" r:id="rId24"/>
    <p:sldId id="287" r:id="rId25"/>
    <p:sldId id="308" r:id="rId26"/>
    <p:sldId id="289" r:id="rId27"/>
    <p:sldId id="290" r:id="rId28"/>
    <p:sldId id="262" r:id="rId29"/>
    <p:sldId id="281" r:id="rId30"/>
    <p:sldId id="306" r:id="rId31"/>
    <p:sldId id="319" r:id="rId32"/>
    <p:sldId id="320" r:id="rId33"/>
    <p:sldId id="321" r:id="rId34"/>
    <p:sldId id="322" r:id="rId35"/>
    <p:sldId id="323" r:id="rId36"/>
    <p:sldId id="325" r:id="rId37"/>
    <p:sldId id="326" r:id="rId38"/>
    <p:sldId id="327" r:id="rId39"/>
    <p:sldId id="328" r:id="rId40"/>
    <p:sldId id="329" r:id="rId41"/>
    <p:sldId id="330" r:id="rId42"/>
    <p:sldId id="331" r:id="rId43"/>
    <p:sldId id="332" r:id="rId44"/>
    <p:sldId id="333" r:id="rId45"/>
    <p:sldId id="334" r:id="rId46"/>
    <p:sldId id="337" r:id="rId47"/>
    <p:sldId id="338" r:id="rId48"/>
    <p:sldId id="339" r:id="rId49"/>
    <p:sldId id="340" r:id="rId50"/>
    <p:sldId id="341" r:id="rId51"/>
    <p:sldId id="342" r:id="rId52"/>
    <p:sldId id="34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5379" autoAdjust="0"/>
  </p:normalViewPr>
  <p:slideViewPr>
    <p:cSldViewPr>
      <p:cViewPr varScale="1">
        <p:scale>
          <a:sx n="69" d="100"/>
          <a:sy n="69" d="100"/>
        </p:scale>
        <p:origin x="66" y="17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1.xml"/><Relationship Id="rId1" Type="http://schemas.openxmlformats.org/officeDocument/2006/relationships/slide" Target="slides/slide19.xml"/><Relationship Id="rId6" Type="http://schemas.openxmlformats.org/officeDocument/2006/relationships/slide" Target="slides/slide44.xml"/><Relationship Id="rId5" Type="http://schemas.openxmlformats.org/officeDocument/2006/relationships/slide" Target="slides/slide42.xml"/><Relationship Id="rId4"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emf"/><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60.wmf"/><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A3D0F-AEFF-47EC-B270-0A8B01CA769B}"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9DB34-B459-48B5-8B14-BDBEA263140C}" type="slidenum">
              <a:rPr lang="en-US" smtClean="0"/>
              <a:t>‹#›</a:t>
            </a:fld>
            <a:endParaRPr lang="en-US"/>
          </a:p>
        </p:txBody>
      </p:sp>
    </p:spTree>
    <p:extLst>
      <p:ext uri="{BB962C8B-B14F-4D97-AF65-F5344CB8AC3E}">
        <p14:creationId xmlns:p14="http://schemas.microsoft.com/office/powerpoint/2010/main" val="341005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41.wmf"/><Relationship Id="rId4" Type="http://schemas.openxmlformats.org/officeDocument/2006/relationships/oleObject" Target="../embeddings/oleObject4.bin"/></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4.xml"/><Relationship Id="rId7" Type="http://schemas.openxmlformats.org/officeDocument/2006/relationships/image" Target="../media/image49.wmf"/><Relationship Id="rId2" Type="http://schemas.openxmlformats.org/officeDocument/2006/relationships/notesMaster" Target="../notesMasters/notesMaster1.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48.wmf"/><Relationship Id="rId4" Type="http://schemas.openxmlformats.org/officeDocument/2006/relationships/oleObject" Target="../embeddings/oleObject8.bin"/></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 Target="../slides/slide39.xml"/><Relationship Id="rId7" Type="http://schemas.openxmlformats.org/officeDocument/2006/relationships/image" Target="../media/image64.wmf"/><Relationship Id="rId2" Type="http://schemas.openxmlformats.org/officeDocument/2006/relationships/notesMaster" Target="../notesMasters/notesMaster1.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65.wmf"/></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89DB34-B459-48B5-8B14-BDBEA263140C}" type="slidenum">
              <a:rPr lang="en-US" smtClean="0"/>
              <a:t>1</a:t>
            </a:fld>
            <a:endParaRPr lang="en-US"/>
          </a:p>
        </p:txBody>
      </p:sp>
    </p:spTree>
    <p:extLst>
      <p:ext uri="{BB962C8B-B14F-4D97-AF65-F5344CB8AC3E}">
        <p14:creationId xmlns:p14="http://schemas.microsoft.com/office/powerpoint/2010/main" val="156104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dynamic light scattering instrumentation, the correlation summations are performed using an integrated digital </a:t>
            </a:r>
            <a:r>
              <a:rPr lang="en-US" sz="1200" kern="1200" dirty="0" err="1" smtClean="0">
                <a:solidFill>
                  <a:schemeClr val="tx1"/>
                </a:solidFill>
                <a:effectLst/>
                <a:latin typeface="+mn-lt"/>
                <a:ea typeface="+mn-ea"/>
                <a:cs typeface="+mn-cs"/>
              </a:rPr>
              <a:t>correlator</a:t>
            </a:r>
            <a:r>
              <a:rPr lang="en-US" sz="1200" kern="1200" dirty="0" smtClean="0">
                <a:solidFill>
                  <a:schemeClr val="tx1"/>
                </a:solidFill>
                <a:effectLst/>
                <a:latin typeface="+mn-lt"/>
                <a:ea typeface="+mn-ea"/>
                <a:cs typeface="+mn-cs"/>
              </a:rPr>
              <a:t>. Examples of correlation curves measured for two sub-micron particles are given in Figure 3. For the smaller and hence faster diffusing protein, the measured correlation curve has decayed to baseline within 100 </a:t>
            </a:r>
            <a:r>
              <a:rPr lang="en-US" sz="1200" kern="1200" dirty="0" err="1" smtClean="0">
                <a:solidFill>
                  <a:schemeClr val="tx1"/>
                </a:solidFill>
                <a:effectLst/>
                <a:latin typeface="+mn-lt"/>
                <a:ea typeface="+mn-ea"/>
                <a:cs typeface="+mn-cs"/>
              </a:rPr>
              <a:t>μs</a:t>
            </a:r>
            <a:r>
              <a:rPr lang="en-US" sz="1200" kern="1200" dirty="0" smtClean="0">
                <a:solidFill>
                  <a:schemeClr val="tx1"/>
                </a:solidFill>
                <a:effectLst/>
                <a:latin typeface="+mn-lt"/>
                <a:ea typeface="+mn-ea"/>
                <a:cs typeface="+mn-cs"/>
              </a:rPr>
              <a:t>, while the larger and slower diffusing silicon dioxide particle requires nearly 1000 </a:t>
            </a:r>
            <a:r>
              <a:rPr lang="en-US" sz="1200" kern="1200" dirty="0" err="1" smtClean="0">
                <a:solidFill>
                  <a:schemeClr val="tx1"/>
                </a:solidFill>
                <a:effectLst/>
                <a:latin typeface="+mn-lt"/>
                <a:ea typeface="+mn-ea"/>
                <a:cs typeface="+mn-cs"/>
              </a:rPr>
              <a:t>μs</a:t>
            </a:r>
            <a:r>
              <a:rPr lang="en-US" sz="1200" kern="1200" dirty="0" smtClean="0">
                <a:solidFill>
                  <a:schemeClr val="tx1"/>
                </a:solidFill>
                <a:effectLst/>
                <a:latin typeface="+mn-lt"/>
                <a:ea typeface="+mn-ea"/>
                <a:cs typeface="+mn-cs"/>
              </a:rPr>
              <a:t> before correlation in the signal is completely lost.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9DB34-B459-48B5-8B14-BDBEA263140C}" type="slidenum">
              <a:rPr lang="en-US" smtClean="0"/>
              <a:t>15</a:t>
            </a:fld>
            <a:endParaRPr lang="en-US"/>
          </a:p>
        </p:txBody>
      </p:sp>
    </p:spTree>
    <p:extLst>
      <p:ext uri="{BB962C8B-B14F-4D97-AF65-F5344CB8AC3E}">
        <p14:creationId xmlns:p14="http://schemas.microsoft.com/office/powerpoint/2010/main" val="84242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dynamic light scattering, all of the information regarding the motion or diffusion of the particles in the solution is embodied within the measured correlation curve. For a large number of </a:t>
            </a:r>
            <a:r>
              <a:rPr lang="en-US" sz="1200" kern="1200" dirty="0" err="1" smtClean="0">
                <a:solidFill>
                  <a:schemeClr val="tx1"/>
                </a:solidFill>
                <a:effectLst/>
                <a:latin typeface="+mn-lt"/>
                <a:ea typeface="+mn-ea"/>
                <a:cs typeface="+mn-cs"/>
              </a:rPr>
              <a:t>monodisperse</a:t>
            </a:r>
            <a:r>
              <a:rPr lang="en-US" sz="1200" kern="1200" dirty="0" smtClean="0">
                <a:solidFill>
                  <a:schemeClr val="tx1"/>
                </a:solidFill>
                <a:effectLst/>
                <a:latin typeface="+mn-lt"/>
                <a:ea typeface="+mn-ea"/>
                <a:cs typeface="+mn-cs"/>
              </a:rPr>
              <a:t> particles in Brownian motion, the correlation function (given the symbol [G]) is an exponential decaying function of the </a:t>
            </a:r>
            <a:r>
              <a:rPr lang="en-US" sz="1200" kern="1200" dirty="0" err="1" smtClean="0">
                <a:solidFill>
                  <a:schemeClr val="tx1"/>
                </a:solidFill>
                <a:effectLst/>
                <a:latin typeface="+mn-lt"/>
                <a:ea typeface="+mn-ea"/>
                <a:cs typeface="+mn-cs"/>
              </a:rPr>
              <a:t>correlator</a:t>
            </a:r>
            <a:r>
              <a:rPr lang="en-US" sz="1200" kern="1200" dirty="0" smtClean="0">
                <a:solidFill>
                  <a:schemeClr val="tx1"/>
                </a:solidFill>
                <a:effectLst/>
                <a:latin typeface="+mn-lt"/>
                <a:ea typeface="+mn-ea"/>
                <a:cs typeface="+mn-cs"/>
              </a:rPr>
              <a:t> time delay </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9DB34-B459-48B5-8B14-BDBEA263140C}" type="slidenum">
              <a:rPr lang="en-US" smtClean="0"/>
              <a:t>16</a:t>
            </a:fld>
            <a:endParaRPr lang="en-US"/>
          </a:p>
        </p:txBody>
      </p:sp>
    </p:spTree>
    <p:extLst>
      <p:ext uri="{BB962C8B-B14F-4D97-AF65-F5344CB8AC3E}">
        <p14:creationId xmlns:p14="http://schemas.microsoft.com/office/powerpoint/2010/main" val="334837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Stokes-Einstein relation allows us to calculate the hydrodynamic radius </a:t>
            </a:r>
            <a:r>
              <a:rPr lang="en-US" i="1" dirty="0" err="1" smtClean="0"/>
              <a:t>r</a:t>
            </a:r>
            <a:r>
              <a:rPr lang="en-US" i="1" baseline="-25000" dirty="0" err="1" smtClean="0"/>
              <a:t>h</a:t>
            </a:r>
            <a:r>
              <a:rPr lang="en-US" dirty="0" smtClean="0"/>
              <a:t> from the translational diffusion constant </a:t>
            </a:r>
            <a:r>
              <a:rPr lang="en-US" i="1" dirty="0" smtClean="0"/>
              <a:t>D</a:t>
            </a:r>
            <a:r>
              <a:rPr lang="en-US" i="1" baseline="-25000" dirty="0" smtClean="0"/>
              <a:t>T</a:t>
            </a:r>
            <a:r>
              <a:rPr lang="en-US" dirty="0" smtClean="0"/>
              <a:t> if we know the solvent dynamic viscosity and temperature.  The </a:t>
            </a:r>
            <a:r>
              <a:rPr lang="en-US" i="1" dirty="0" err="1" smtClean="0"/>
              <a:t>r</a:t>
            </a:r>
            <a:r>
              <a:rPr lang="en-US" i="1" baseline="-25000" dirty="0" err="1" smtClean="0"/>
              <a:t>h</a:t>
            </a:r>
            <a:r>
              <a:rPr lang="en-US" dirty="0" smtClean="0"/>
              <a:t>  so calculated is the radius that a sphere suspended in the solvent would need to be to result in the observed diffusion constant.  Temperature enters directly into the equation for </a:t>
            </a:r>
            <a:r>
              <a:rPr lang="en-US" i="1" dirty="0" smtClean="0"/>
              <a:t>D</a:t>
            </a:r>
            <a:r>
              <a:rPr lang="en-US" i="1" baseline="-25000" dirty="0" smtClean="0"/>
              <a:t>T</a:t>
            </a:r>
            <a:r>
              <a:rPr lang="en-US" dirty="0" smtClean="0"/>
              <a:t> , but also enters in the solvent viscosity, which may have a large temperature dependence.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single exponential or Cumulant fit of the correlation curve is the fitting procedure recommended by the International Standards Organization (ISO). The hydrodynamic size extracted using this method is an average value, weighted by the particle scattering intensity. Because of the intensity weighting, the Cumulant size is defined as the Z or intensity average.</a:t>
            </a:r>
          </a:p>
          <a:p>
            <a:endParaRPr lang="en-US" dirty="0" smtClean="0"/>
          </a:p>
        </p:txBody>
      </p:sp>
      <p:sp>
        <p:nvSpPr>
          <p:cNvPr id="4" name="Slide Number Placeholder 3"/>
          <p:cNvSpPr>
            <a:spLocks noGrp="1"/>
          </p:cNvSpPr>
          <p:nvPr>
            <p:ph type="sldNum" sz="quarter" idx="10"/>
          </p:nvPr>
        </p:nvSpPr>
        <p:spPr/>
        <p:txBody>
          <a:bodyPr/>
          <a:lstStyle/>
          <a:p>
            <a:fld id="{EA89DB34-B459-48B5-8B14-BDBEA263140C}" type="slidenum">
              <a:rPr lang="en-US" smtClean="0"/>
              <a:t>17</a:t>
            </a:fld>
            <a:endParaRPr lang="en-US"/>
          </a:p>
        </p:txBody>
      </p:sp>
    </p:spTree>
    <p:extLst>
      <p:ext uri="{BB962C8B-B14F-4D97-AF65-F5344CB8AC3E}">
        <p14:creationId xmlns:p14="http://schemas.microsoft.com/office/powerpoint/2010/main" val="399642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7"/>
          <p:cNvSpPr>
            <a:spLocks noGrp="1" noChangeArrowheads="1"/>
          </p:cNvSpPr>
          <p:nvPr>
            <p:ph type="ftr" sz="quarter" idx="4"/>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r>
              <a:rPr lang="en-US" sz="1000"/>
              <a:t>Copyright 2006 Wyatt Technology Corporation                All Rights Reserved</a:t>
            </a:r>
          </a:p>
        </p:txBody>
      </p:sp>
      <p:sp>
        <p:nvSpPr>
          <p:cNvPr id="62467" name="Rectangle 18"/>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fld id="{57182A42-E0BC-4FD4-A062-24CC2EB13BD3}" type="slidenum">
              <a:rPr lang="en-US" sz="1000"/>
              <a:pPr/>
              <a:t>18</a:t>
            </a:fld>
            <a:endParaRPr lang="en-US" sz="1000"/>
          </a:p>
        </p:txBody>
      </p:sp>
      <p:sp>
        <p:nvSpPr>
          <p:cNvPr id="62468" name="Rectangle 2050"/>
          <p:cNvSpPr>
            <a:spLocks noGrp="1" noRot="1" noChangeAspect="1" noChangeArrowheads="1" noTextEdit="1"/>
          </p:cNvSpPr>
          <p:nvPr>
            <p:ph type="sldImg"/>
          </p:nvPr>
        </p:nvSpPr>
        <p:spPr>
          <a:ln/>
        </p:spPr>
      </p:sp>
    </p:spTree>
    <p:extLst>
      <p:ext uri="{BB962C8B-B14F-4D97-AF65-F5344CB8AC3E}">
        <p14:creationId xmlns:p14="http://schemas.microsoft.com/office/powerpoint/2010/main" val="113556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7"/>
          <p:cNvSpPr>
            <a:spLocks noGrp="1" noChangeArrowheads="1"/>
          </p:cNvSpPr>
          <p:nvPr>
            <p:ph type="ftr" sz="quarter" idx="4"/>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r>
              <a:rPr lang="en-US" sz="1000"/>
              <a:t>Copyright 2006 Wyatt Technology Corporation                All Rights Reserved</a:t>
            </a:r>
          </a:p>
        </p:txBody>
      </p:sp>
      <p:sp>
        <p:nvSpPr>
          <p:cNvPr id="72707" name="Rectangle 18"/>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fld id="{C2797D03-2DD5-42D1-9A0C-E9BBA14ED67B}" type="slidenum">
              <a:rPr lang="en-US" sz="1000"/>
              <a:pPr/>
              <a:t>19</a:t>
            </a:fld>
            <a:endParaRPr lang="en-US" sz="1000"/>
          </a:p>
        </p:txBody>
      </p:sp>
      <p:sp>
        <p:nvSpPr>
          <p:cNvPr id="72708" name="Rectangle 1026"/>
          <p:cNvSpPr>
            <a:spLocks noGrp="1" noRot="1" noChangeAspect="1" noChangeArrowheads="1" noTextEdit="1"/>
          </p:cNvSpPr>
          <p:nvPr>
            <p:ph type="sldImg"/>
          </p:nvPr>
        </p:nvSpPr>
        <p:spPr>
          <a:ln/>
        </p:spPr>
      </p:sp>
      <p:sp>
        <p:nvSpPr>
          <p:cNvPr id="72709" name="Rectangle 1027"/>
          <p:cNvSpPr>
            <a:spLocks noGrp="1" noChangeArrowheads="1"/>
          </p:cNvSpPr>
          <p:nvPr>
            <p:ph type="body" idx="1"/>
          </p:nvPr>
        </p:nvSpPr>
        <p:spPr>
          <a:noFill/>
        </p:spPr>
        <p:txBody>
          <a:bodyPr/>
          <a:lstStyle/>
          <a:p>
            <a:r>
              <a:rPr lang="en-US" dirty="0" smtClean="0"/>
              <a:t>Note that </a:t>
            </a:r>
            <a:r>
              <a:rPr lang="en-US" dirty="0" err="1" smtClean="0"/>
              <a:t>Interparticle</a:t>
            </a:r>
            <a:r>
              <a:rPr lang="en-US" dirty="0" smtClean="0"/>
              <a:t> Drag, </a:t>
            </a:r>
            <a:r>
              <a:rPr lang="en-US" dirty="0" err="1" smtClean="0"/>
              <a:t>Asphericity</a:t>
            </a:r>
            <a:r>
              <a:rPr lang="en-US" dirty="0" smtClean="0"/>
              <a:t>, and Size are all rolled into a single term (R</a:t>
            </a:r>
            <a:r>
              <a:rPr lang="en-US" baseline="-25000" dirty="0" smtClean="0"/>
              <a:t>h</a:t>
            </a:r>
            <a:r>
              <a:rPr lang="en-US" dirty="0" smtClean="0"/>
              <a:t>) in the Stokes-Einstein relation.  There is no direct method to distill these parameters out of DLS data individually.</a:t>
            </a:r>
          </a:p>
          <a:p>
            <a:endParaRPr lang="en-US" dirty="0" smtClean="0"/>
          </a:p>
          <a:p>
            <a:endParaRPr lang="en-US" dirty="0" smtClean="0"/>
          </a:p>
        </p:txBody>
      </p:sp>
    </p:spTree>
    <p:extLst>
      <p:ext uri="{BB962C8B-B14F-4D97-AF65-F5344CB8AC3E}">
        <p14:creationId xmlns:p14="http://schemas.microsoft.com/office/powerpoint/2010/main" val="271820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light scattering area, the term polydispersity is derived from the polydispersity index, a parameter calculated from a </a:t>
            </a:r>
            <a:r>
              <a:rPr lang="en-US" sz="1200" b="0" i="0" u="none" strike="noStrike" kern="1200" baseline="0" dirty="0" err="1" smtClean="0">
                <a:solidFill>
                  <a:schemeClr val="tx1"/>
                </a:solidFill>
                <a:latin typeface="+mn-lt"/>
                <a:ea typeface="+mn-ea"/>
                <a:cs typeface="+mn-cs"/>
              </a:rPr>
              <a:t>Cumulants</a:t>
            </a:r>
            <a:r>
              <a:rPr lang="en-US" sz="1200" b="0" i="0" u="none" strike="noStrike" kern="1200" baseline="0" dirty="0" smtClean="0">
                <a:solidFill>
                  <a:schemeClr val="tx1"/>
                </a:solidFill>
                <a:latin typeface="+mn-lt"/>
                <a:ea typeface="+mn-ea"/>
                <a:cs typeface="+mn-cs"/>
              </a:rPr>
              <a:t> analysis of the DLS measured intensity autocorrelation function. In the </a:t>
            </a:r>
            <a:r>
              <a:rPr lang="en-US" sz="1200" b="0" i="0" u="none" strike="noStrike" kern="1200" baseline="0" dirty="0" err="1" smtClean="0">
                <a:solidFill>
                  <a:schemeClr val="tx1"/>
                </a:solidFill>
                <a:latin typeface="+mn-lt"/>
                <a:ea typeface="+mn-ea"/>
                <a:cs typeface="+mn-cs"/>
              </a:rPr>
              <a:t>Cumulants</a:t>
            </a:r>
            <a:r>
              <a:rPr lang="en-US" sz="1200" b="0" i="0" u="none" strike="noStrike" kern="1200" baseline="0" dirty="0" smtClean="0">
                <a:solidFill>
                  <a:schemeClr val="tx1"/>
                </a:solidFill>
                <a:latin typeface="+mn-lt"/>
                <a:ea typeface="+mn-ea"/>
                <a:cs typeface="+mn-cs"/>
              </a:rPr>
              <a:t> analysis, a single particle size is assumed and a single exponential fit is applied to the autocorrelation function. The autocorrelation function, along with the exponential fitting expression, is shown below, where I is the scattering intensity, t is the initial time, τ is the delay time, A is the amplitude or intercept of the correlation function, B is the baseline, D is the diffusion coefficient, q is the scattering vector, </a:t>
            </a:r>
            <a:r>
              <a:rPr lang="en-US" sz="1200" b="0" i="0" u="none" strike="noStrike" kern="1200" baseline="0" dirty="0" err="1" smtClean="0">
                <a:solidFill>
                  <a:schemeClr val="tx1"/>
                </a:solidFill>
                <a:latin typeface="+mn-lt"/>
                <a:ea typeface="+mn-ea"/>
                <a:cs typeface="+mn-cs"/>
              </a:rPr>
              <a:t>λo</a:t>
            </a:r>
            <a:r>
              <a:rPr lang="en-US" sz="1200" b="0" i="0" u="none" strike="noStrike" kern="1200" baseline="0" dirty="0" smtClean="0">
                <a:solidFill>
                  <a:schemeClr val="tx1"/>
                </a:solidFill>
                <a:latin typeface="+mn-lt"/>
                <a:ea typeface="+mn-ea"/>
                <a:cs typeface="+mn-cs"/>
              </a:rPr>
              <a:t> is the vacuum laser wavelength, ñ is the medium refractive index, θ is the scattering angle, k is the Boltzmann constant, T is the absolute temperature, η is the viscosity of the medium, and RH is the hydrodynamic radius.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a:t>
            </a:r>
            <a:r>
              <a:rPr lang="en-US" sz="1200" b="0" i="0" u="none" strike="noStrike" kern="1200" baseline="0" dirty="0" err="1" smtClean="0">
                <a:solidFill>
                  <a:schemeClr val="tx1"/>
                </a:solidFill>
                <a:latin typeface="+mn-lt"/>
                <a:ea typeface="+mn-ea"/>
                <a:cs typeface="+mn-cs"/>
              </a:rPr>
              <a:t>Cumulants</a:t>
            </a:r>
            <a:r>
              <a:rPr lang="en-US" sz="1200" b="0" i="0" u="none" strike="noStrike" kern="1200" baseline="0" dirty="0" smtClean="0">
                <a:solidFill>
                  <a:schemeClr val="tx1"/>
                </a:solidFill>
                <a:latin typeface="+mn-lt"/>
                <a:ea typeface="+mn-ea"/>
                <a:cs typeface="+mn-cs"/>
              </a:rPr>
              <a:t> approach, the exponential fitting expression is expanded to account for polydispersity or peak broadening effects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expression is then linearized and the data fit to the form shown below, where the D subscript notation is used to indicate diameter. The 1st Cumulant or moment (a1) is used to calculate the intensity weighted Z average mean size and the 2</a:t>
            </a:r>
            <a:r>
              <a:rPr lang="en-US" sz="1200" b="0" i="0" u="none" strike="noStrike" kern="1200" baseline="30000" dirty="0"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moment (a2) is used to calculate a parameter defined as the polydispersity index (</a:t>
            </a:r>
            <a:r>
              <a:rPr lang="en-US" sz="1200" b="0" i="0" u="none" strike="noStrike" kern="1200" baseline="0" dirty="0" err="1" smtClean="0">
                <a:solidFill>
                  <a:schemeClr val="tx1"/>
                </a:solidFill>
                <a:latin typeface="+mn-lt"/>
                <a:ea typeface="+mn-ea"/>
                <a:cs typeface="+mn-cs"/>
              </a:rPr>
              <a:t>PdI</a:t>
            </a:r>
            <a:r>
              <a:rPr lang="en-US" sz="1200" b="0" i="0" u="none" strike="noStrike"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20</a:t>
            </a:fld>
            <a:endParaRPr lang="en-US"/>
          </a:p>
        </p:txBody>
      </p:sp>
    </p:spTree>
    <p:extLst>
      <p:ext uri="{BB962C8B-B14F-4D97-AF65-F5344CB8AC3E}">
        <p14:creationId xmlns:p14="http://schemas.microsoft.com/office/powerpoint/2010/main" val="363863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 from the figure below that the 1st moment is proportional to the initial slope of the linear form of the </a:t>
            </a:r>
            <a:r>
              <a:rPr lang="en-US" sz="1200" b="0" i="0" u="none" strike="noStrike" kern="1200" baseline="0" dirty="0" err="1" smtClean="0">
                <a:solidFill>
                  <a:schemeClr val="tx1"/>
                </a:solidFill>
                <a:latin typeface="+mn-lt"/>
                <a:ea typeface="+mn-ea"/>
                <a:cs typeface="+mn-cs"/>
              </a:rPr>
              <a:t>correlogram</a:t>
            </a:r>
            <a:r>
              <a:rPr lang="en-US" sz="1200" b="0" i="0" u="none" strike="noStrike" kern="1200" baseline="0" dirty="0" smtClean="0">
                <a:solidFill>
                  <a:schemeClr val="tx1"/>
                </a:solidFill>
                <a:latin typeface="+mn-lt"/>
                <a:ea typeface="+mn-ea"/>
                <a:cs typeface="+mn-cs"/>
              </a:rPr>
              <a:t> and the</a:t>
            </a:r>
          </a:p>
          <a:p>
            <a:r>
              <a:rPr lang="en-US" sz="1200" b="0" i="0" u="none" strike="noStrike" kern="1200" baseline="0" dirty="0" smtClean="0">
                <a:solidFill>
                  <a:schemeClr val="tx1"/>
                </a:solidFill>
                <a:latin typeface="+mn-lt"/>
                <a:ea typeface="+mn-ea"/>
                <a:cs typeface="+mn-cs"/>
              </a:rPr>
              <a:t>2nd moment is related to the inflection point at which log G deviates from linearity.</a:t>
            </a:r>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21</a:t>
            </a:fld>
            <a:endParaRPr lang="en-US"/>
          </a:p>
        </p:txBody>
      </p:sp>
    </p:spTree>
    <p:extLst>
      <p:ext uri="{BB962C8B-B14F-4D97-AF65-F5344CB8AC3E}">
        <p14:creationId xmlns:p14="http://schemas.microsoft.com/office/powerpoint/2010/main" val="415996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the Cumulant algorithm and the Z average are useful for describing general solution characteristics, for multimodal solutions consisting of multiple particle size groups, the Z average can be misleading. For multimodal solutions, it is more appropriate to fit the correlation curve to a multiple exponential form, using common algorithms such as CONTIN or Non Negative Lease Squares (NNLS). </a:t>
            </a:r>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23</a:t>
            </a:fld>
            <a:endParaRPr lang="en-US"/>
          </a:p>
        </p:txBody>
      </p:sp>
    </p:spTree>
    <p:extLst>
      <p:ext uri="{BB962C8B-B14F-4D97-AF65-F5344CB8AC3E}">
        <p14:creationId xmlns:p14="http://schemas.microsoft.com/office/powerpoint/2010/main" val="2700613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24</a:t>
            </a:fld>
            <a:endParaRPr lang="en-US"/>
          </a:p>
        </p:txBody>
      </p:sp>
    </p:spTree>
    <p:extLst>
      <p:ext uri="{BB962C8B-B14F-4D97-AF65-F5344CB8AC3E}">
        <p14:creationId xmlns:p14="http://schemas.microsoft.com/office/powerpoint/2010/main" val="26571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area under each peak in the DLS measured intensity particle size distribution is proportional to the relative scattering intensity of each particle family. Since the scattering intensity is proportional to the square of the molecular weight (or R6), the intensity distribution will tend to be skewed towards larger particle sizes. </a:t>
            </a:r>
          </a:p>
          <a:p>
            <a:r>
              <a:rPr lang="en-US" sz="1200" kern="1200" dirty="0" smtClean="0">
                <a:solidFill>
                  <a:schemeClr val="tx1"/>
                </a:solidFill>
                <a:effectLst/>
                <a:latin typeface="+mn-lt"/>
                <a:ea typeface="+mn-ea"/>
                <a:cs typeface="+mn-cs"/>
              </a:rPr>
              <a:t>While this behavior is expected, it can lead to some confusion with new users of DLS instrumentation.</a:t>
            </a:r>
          </a:p>
          <a:p>
            <a:r>
              <a:rPr lang="en-US" sz="1200" kern="1200" dirty="0" smtClean="0">
                <a:solidFill>
                  <a:schemeClr val="tx1"/>
                </a:solidFill>
                <a:effectLst/>
                <a:latin typeface="+mn-lt"/>
                <a:ea typeface="+mn-ea"/>
                <a:cs typeface="+mn-cs"/>
              </a:rPr>
              <a:t>A transformation of the intensity to a volume or mass distribution can be accomplished using Mie theory, wherein the optical properties of the </a:t>
            </a:r>
            <a:r>
              <a:rPr lang="en-US" sz="1200" kern="1200" dirty="0" err="1" smtClean="0">
                <a:solidFill>
                  <a:schemeClr val="tx1"/>
                </a:solidFill>
                <a:effectLst/>
                <a:latin typeface="+mn-lt"/>
                <a:ea typeface="+mn-ea"/>
                <a:cs typeface="+mn-cs"/>
              </a:rPr>
              <a:t>analyte</a:t>
            </a:r>
            <a:r>
              <a:rPr lang="en-US" sz="1200" kern="1200" dirty="0" smtClean="0">
                <a:solidFill>
                  <a:schemeClr val="tx1"/>
                </a:solidFill>
                <a:effectLst/>
                <a:latin typeface="+mn-lt"/>
                <a:ea typeface="+mn-ea"/>
                <a:cs typeface="+mn-cs"/>
              </a:rPr>
              <a:t> are used to normalize the effects of the R6 dependence of the scattering intensity. The assumptions required for the transformation 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The particles can be modeled as spheres.</a:t>
            </a:r>
          </a:p>
          <a:p>
            <a:r>
              <a:rPr lang="en-US" sz="1200" kern="1200" dirty="0" smtClean="0">
                <a:solidFill>
                  <a:schemeClr val="tx1"/>
                </a:solidFill>
                <a:effectLst/>
                <a:latin typeface="+mn-lt"/>
                <a:ea typeface="+mn-ea"/>
                <a:cs typeface="+mn-cs"/>
              </a:rPr>
              <a:t>2) All particles have an equivalent and homogeneous density.</a:t>
            </a:r>
          </a:p>
          <a:p>
            <a:r>
              <a:rPr lang="en-US" sz="1200" kern="1200" dirty="0" smtClean="0">
                <a:solidFill>
                  <a:schemeClr val="tx1"/>
                </a:solidFill>
                <a:effectLst/>
                <a:latin typeface="+mn-lt"/>
                <a:ea typeface="+mn-ea"/>
                <a:cs typeface="+mn-cs"/>
              </a:rPr>
              <a:t>3) There is no error in the intensity particle size distribution.</a:t>
            </a:r>
          </a:p>
          <a:p>
            <a:r>
              <a:rPr lang="en-US" sz="1200" kern="1200" dirty="0" smtClean="0">
                <a:solidFill>
                  <a:schemeClr val="tx1"/>
                </a:solidFill>
                <a:effectLst/>
                <a:latin typeface="+mn-lt"/>
                <a:ea typeface="+mn-ea"/>
                <a:cs typeface="+mn-cs"/>
              </a:rPr>
              <a:t>4) The optical properties of the particles are known, i.e. the real &amp; imaginary components of the refractive index</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many applications, the first 2 assumptions are reasonable. The third assumption however, will always fail, due to the ill-posed nature of the </a:t>
            </a:r>
            <a:r>
              <a:rPr lang="en-US" sz="1200" kern="1200" dirty="0" err="1" smtClean="0">
                <a:solidFill>
                  <a:schemeClr val="tx1"/>
                </a:solidFill>
                <a:effectLst/>
                <a:latin typeface="+mn-lt"/>
                <a:ea typeface="+mn-ea"/>
                <a:cs typeface="+mn-cs"/>
              </a:rPr>
              <a:t>correlogram</a:t>
            </a:r>
            <a:r>
              <a:rPr lang="en-US" sz="1200" kern="1200" dirty="0" smtClean="0">
                <a:solidFill>
                  <a:schemeClr val="tx1"/>
                </a:solidFill>
                <a:effectLst/>
                <a:latin typeface="+mn-lt"/>
                <a:ea typeface="+mn-ea"/>
                <a:cs typeface="+mn-cs"/>
              </a:rPr>
              <a:t> fitting in the DLS technique. In other words, regardless of how </a:t>
            </a:r>
            <a:r>
              <a:rPr lang="en-US" sz="1200" kern="1200" dirty="0" err="1" smtClean="0">
                <a:solidFill>
                  <a:schemeClr val="tx1"/>
                </a:solidFill>
                <a:effectLst/>
                <a:latin typeface="+mn-lt"/>
                <a:ea typeface="+mn-ea"/>
                <a:cs typeface="+mn-cs"/>
              </a:rPr>
              <a:t>monodisperse</a:t>
            </a:r>
            <a:r>
              <a:rPr lang="en-US" sz="1200" kern="1200" dirty="0" smtClean="0">
                <a:solidFill>
                  <a:schemeClr val="tx1"/>
                </a:solidFill>
                <a:effectLst/>
                <a:latin typeface="+mn-lt"/>
                <a:ea typeface="+mn-ea"/>
                <a:cs typeface="+mn-cs"/>
              </a:rPr>
              <a:t> the sample is, the DLS measured distribution will always have a small degree of inherent polydispersity, i.e. you’ll never be able to achieve a single band distribution as one might achieve using TEM measurements. As such, the  volume transform should not be used to report particle size, but rather to report mass composition.</a:t>
            </a:r>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25</a:t>
            </a:fld>
            <a:endParaRPr lang="en-US"/>
          </a:p>
        </p:txBody>
      </p:sp>
    </p:spTree>
    <p:extLst>
      <p:ext uri="{BB962C8B-B14F-4D97-AF65-F5344CB8AC3E}">
        <p14:creationId xmlns:p14="http://schemas.microsoft.com/office/powerpoint/2010/main" val="219945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Hydrodynamic Radius (RH): </a:t>
            </a:r>
            <a:r>
              <a:rPr lang="en-US" sz="1200" b="0" i="0" u="none" strike="noStrike" kern="1200" baseline="0" dirty="0" smtClean="0">
                <a:solidFill>
                  <a:schemeClr val="tx1"/>
                </a:solidFill>
                <a:latin typeface="+mn-lt"/>
                <a:ea typeface="+mn-ea"/>
                <a:cs typeface="+mn-cs"/>
              </a:rPr>
              <a:t>The radius of a hard sphere that diffuses at the same rate as the protein. Includes hydration and shape effects.</a:t>
            </a:r>
          </a:p>
          <a:p>
            <a:r>
              <a:rPr lang="en-US" sz="1200" b="0" i="1" u="none" strike="noStrike" kern="1200" baseline="0" dirty="0" smtClean="0">
                <a:solidFill>
                  <a:schemeClr val="tx1"/>
                </a:solidFill>
                <a:latin typeface="+mn-lt"/>
                <a:ea typeface="+mn-ea"/>
                <a:cs typeface="+mn-cs"/>
              </a:rPr>
              <a:t>Other Common Radius Definitions</a:t>
            </a:r>
          </a:p>
          <a:p>
            <a:r>
              <a:rPr lang="en-US" sz="1200" b="1" i="0" u="none" strike="noStrike" kern="1200" baseline="0" dirty="0" smtClean="0">
                <a:solidFill>
                  <a:schemeClr val="tx1"/>
                </a:solidFill>
                <a:latin typeface="+mn-lt"/>
                <a:ea typeface="+mn-ea"/>
                <a:cs typeface="+mn-cs"/>
              </a:rPr>
              <a:t>Radius of Rotation (RR): </a:t>
            </a:r>
            <a:r>
              <a:rPr lang="en-US" sz="1200" b="0" i="0" u="none" strike="noStrike" kern="1200" baseline="0" dirty="0" smtClean="0">
                <a:solidFill>
                  <a:schemeClr val="tx1"/>
                </a:solidFill>
                <a:latin typeface="+mn-lt"/>
                <a:ea typeface="+mn-ea"/>
                <a:cs typeface="+mn-cs"/>
              </a:rPr>
              <a:t>The radius of a sphere defined by rotating the protein about the center of mass.</a:t>
            </a:r>
          </a:p>
          <a:p>
            <a:r>
              <a:rPr lang="en-US" sz="1200" b="1" i="0" u="none" strike="noStrike" kern="1200" baseline="0" dirty="0" smtClean="0">
                <a:solidFill>
                  <a:schemeClr val="tx1"/>
                </a:solidFill>
                <a:latin typeface="+mn-lt"/>
                <a:ea typeface="+mn-ea"/>
                <a:cs typeface="+mn-cs"/>
              </a:rPr>
              <a:t>Mass Radius (RM): </a:t>
            </a:r>
            <a:r>
              <a:rPr lang="en-US" sz="1200" b="0" i="0" u="none" strike="noStrike" kern="1200" baseline="0" dirty="0" smtClean="0">
                <a:solidFill>
                  <a:schemeClr val="tx1"/>
                </a:solidFill>
                <a:latin typeface="+mn-lt"/>
                <a:ea typeface="+mn-ea"/>
                <a:cs typeface="+mn-cs"/>
              </a:rPr>
              <a:t>The radius of a hard sphere of the same mass and density of the protein.</a:t>
            </a:r>
          </a:p>
          <a:p>
            <a:r>
              <a:rPr lang="en-US" sz="1200" b="1" i="0" u="none" strike="noStrike" kern="1200" baseline="0" dirty="0" smtClean="0">
                <a:solidFill>
                  <a:schemeClr val="tx1"/>
                </a:solidFill>
                <a:latin typeface="+mn-lt"/>
                <a:ea typeface="+mn-ea"/>
                <a:cs typeface="+mn-cs"/>
              </a:rPr>
              <a:t>Radius of Gyration (</a:t>
            </a:r>
            <a:r>
              <a:rPr lang="en-US" sz="1200" b="1" i="0" u="none" strike="noStrike" kern="1200" baseline="0" dirty="0" err="1" smtClean="0">
                <a:solidFill>
                  <a:schemeClr val="tx1"/>
                </a:solidFill>
                <a:latin typeface="+mn-lt"/>
                <a:ea typeface="+mn-ea"/>
                <a:cs typeface="+mn-cs"/>
              </a:rPr>
              <a:t>Rg</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mass weighted average distance from the center of mass to every atom in the protein</a:t>
            </a:r>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4</a:t>
            </a:fld>
            <a:endParaRPr lang="en-US"/>
          </a:p>
        </p:txBody>
      </p:sp>
    </p:spTree>
    <p:extLst>
      <p:ext uri="{BB962C8B-B14F-4D97-AF65-F5344CB8AC3E}">
        <p14:creationId xmlns:p14="http://schemas.microsoft.com/office/powerpoint/2010/main" val="151113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28</a:t>
            </a:fld>
            <a:endParaRPr lang="en-US"/>
          </a:p>
        </p:txBody>
      </p:sp>
    </p:spTree>
    <p:extLst>
      <p:ext uri="{BB962C8B-B14F-4D97-AF65-F5344CB8AC3E}">
        <p14:creationId xmlns:p14="http://schemas.microsoft.com/office/powerpoint/2010/main" val="265713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46083"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4511A43A-E8BE-4979-8EB0-7D495A212700}" type="slidenum">
              <a:rPr lang="en-US" altLang="en-US" sz="1000"/>
              <a:pPr/>
              <a:t>30</a:t>
            </a:fld>
            <a:endParaRPr lang="en-US" altLang="en-US" sz="100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p:spPr>
        <p:txBody>
          <a:bodyPr/>
          <a:lstStyle/>
          <a:p>
            <a:r>
              <a:rPr lang="en-US" altLang="en-US" u="sng" smtClean="0"/>
              <a:t>Notes:</a:t>
            </a:r>
            <a:r>
              <a:rPr lang="en-US" altLang="en-US" smtClean="0"/>
              <a:t>  In the laboratory we can control the conditions to retrieve detailed information about the light scattering.  We can choose the wavelength (</a:t>
            </a:r>
            <a:r>
              <a:rPr lang="en-US" altLang="en-US" smtClean="0">
                <a:latin typeface="Symbol" panose="05050102010706020507" pitchFamily="18" charset="2"/>
              </a:rPr>
              <a:t>l</a:t>
            </a:r>
            <a:r>
              <a:rPr lang="en-US" altLang="en-US" smtClean="0"/>
              <a:t>), polarization, and intensity (</a:t>
            </a:r>
            <a:r>
              <a:rPr lang="en-US" altLang="en-US" i="1" smtClean="0"/>
              <a:t>I</a:t>
            </a:r>
            <a:r>
              <a:rPr lang="en-US" altLang="en-US" i="1" baseline="-25000" smtClean="0"/>
              <a:t>i</a:t>
            </a:r>
            <a:r>
              <a:rPr lang="en-US" altLang="en-US" smtClean="0"/>
              <a:t>) of the incident light.  The size of the laser beam and the field of view of the detector define a scattering volume.  We can detect the scattered light (</a:t>
            </a:r>
            <a:r>
              <a:rPr lang="en-US" altLang="en-US" i="1" smtClean="0"/>
              <a:t>I</a:t>
            </a:r>
            <a:r>
              <a:rPr lang="en-US" altLang="en-US" i="1" baseline="-25000" smtClean="0"/>
              <a:t>s</a:t>
            </a:r>
            <a:r>
              <a:rPr lang="en-US" altLang="en-US" smtClean="0"/>
              <a:t>) from this volume as a function of angle (</a:t>
            </a:r>
            <a:r>
              <a:rPr lang="en-US" altLang="en-US" smtClean="0">
                <a:latin typeface="Symbol" panose="05050102010706020507" pitchFamily="18" charset="2"/>
              </a:rPr>
              <a:t>q</a:t>
            </a:r>
            <a:r>
              <a:rPr lang="en-US" altLang="en-US" smtClean="0"/>
              <a:t>) and polarization.</a:t>
            </a:r>
          </a:p>
          <a:p>
            <a:r>
              <a:rPr lang="en-US" altLang="en-US" smtClean="0"/>
              <a:t>With such exquisite control of the experimental parameters, we can use light scattering to retrieve fundamental physical properties of the scattering medium.</a:t>
            </a:r>
          </a:p>
          <a:p>
            <a:endParaRPr lang="en-US" altLang="en-US" smtClean="0"/>
          </a:p>
        </p:txBody>
      </p:sp>
    </p:spTree>
    <p:extLst>
      <p:ext uri="{BB962C8B-B14F-4D97-AF65-F5344CB8AC3E}">
        <p14:creationId xmlns:p14="http://schemas.microsoft.com/office/powerpoint/2010/main" val="2639381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47107"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221DC43C-ECF2-4B96-97E7-E63B6550D3EB}" type="slidenum">
              <a:rPr lang="en-US" altLang="en-US" sz="1000"/>
              <a:pPr/>
              <a:t>31</a:t>
            </a:fld>
            <a:endParaRPr lang="en-US" altLang="en-US" sz="10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p:spPr>
        <p:txBody>
          <a:bodyPr/>
          <a:lstStyle/>
          <a:p>
            <a:r>
              <a:rPr lang="en-US" altLang="en-US" u="sng" smtClean="0"/>
              <a:t>Notes:</a:t>
            </a:r>
            <a:r>
              <a:rPr lang="en-US" altLang="en-US" smtClean="0"/>
              <a:t>  With the controlled parameters of an experiment, it is possible with a light scattering measurement to retrieve the molar mass (</a:t>
            </a:r>
            <a:r>
              <a:rPr lang="en-US" altLang="en-US" i="1" smtClean="0"/>
              <a:t>M</a:t>
            </a:r>
            <a:r>
              <a:rPr lang="en-US" altLang="en-US" smtClean="0"/>
              <a:t>), size (</a:t>
            </a:r>
            <a:r>
              <a:rPr lang="en-US" altLang="en-US" i="1" smtClean="0"/>
              <a:t>r</a:t>
            </a:r>
            <a:r>
              <a:rPr lang="en-US" altLang="en-US" i="1" baseline="-25000" smtClean="0"/>
              <a:t>g</a:t>
            </a:r>
            <a:r>
              <a:rPr lang="en-US" altLang="en-US" smtClean="0"/>
              <a:t>), second virial coefficient (</a:t>
            </a:r>
            <a:r>
              <a:rPr lang="en-US" altLang="en-US" i="1" smtClean="0"/>
              <a:t>A</a:t>
            </a:r>
            <a:r>
              <a:rPr lang="en-US" altLang="en-US" i="1" baseline="-25000" smtClean="0"/>
              <a:t>2</a:t>
            </a:r>
            <a:r>
              <a:rPr lang="en-US" altLang="en-US" smtClean="0"/>
              <a:t>), and translational diffusion coefficient (</a:t>
            </a:r>
            <a:r>
              <a:rPr lang="en-US" altLang="en-US" i="1" smtClean="0"/>
              <a:t>D</a:t>
            </a:r>
            <a:r>
              <a:rPr lang="en-US" altLang="en-US" i="1" baseline="-25000" smtClean="0"/>
              <a:t>T</a:t>
            </a:r>
            <a:r>
              <a:rPr lang="en-US" altLang="en-US" smtClean="0"/>
              <a:t>) of a solute in solution.  One of the tremendous advantages of light scattering over almost any other method is that these properties can be measured </a:t>
            </a:r>
            <a:r>
              <a:rPr lang="en-US" altLang="en-US" i="1" smtClean="0"/>
              <a:t>in solution</a:t>
            </a:r>
            <a:r>
              <a:rPr lang="en-US" altLang="en-US" smtClean="0"/>
              <a:t> in a non-invasive manner.  </a:t>
            </a:r>
          </a:p>
          <a:p>
            <a:r>
              <a:rPr lang="en-US" altLang="en-US" smtClean="0"/>
              <a:t>Depending on the type of experiment, a light scattering measurement retrieves different aspects of the above-mentioned properties.  For example, in an unfractionated sample, or a batch measurement, the measured molar mass is averaged over the weight distribution of the sample, while the size determined in such a measurement is an average over the radius squared.  For fractionated samples, the unaveraged mass and size distributions can be obtained, and from this, information about conformation can be determined.</a:t>
            </a:r>
          </a:p>
          <a:p>
            <a:r>
              <a:rPr lang="en-US" altLang="en-US" smtClean="0"/>
              <a:t>Also, the first three quantities, </a:t>
            </a:r>
            <a:r>
              <a:rPr lang="en-US" altLang="en-US" i="1" smtClean="0"/>
              <a:t>M</a:t>
            </a:r>
            <a:r>
              <a:rPr lang="en-US" altLang="en-US" smtClean="0"/>
              <a:t>, </a:t>
            </a:r>
            <a:r>
              <a:rPr lang="en-US" altLang="en-US" i="1" smtClean="0"/>
              <a:t>r</a:t>
            </a:r>
            <a:r>
              <a:rPr lang="en-US" altLang="en-US" i="1" baseline="-25000" smtClean="0"/>
              <a:t>g</a:t>
            </a:r>
            <a:r>
              <a:rPr lang="en-US" altLang="en-US" smtClean="0"/>
              <a:t>, and </a:t>
            </a:r>
            <a:r>
              <a:rPr lang="en-US" altLang="en-US" i="1" smtClean="0"/>
              <a:t>A</a:t>
            </a:r>
            <a:r>
              <a:rPr lang="en-US" altLang="en-US" i="1" baseline="-25000" smtClean="0"/>
              <a:t>2</a:t>
            </a:r>
            <a:r>
              <a:rPr lang="en-US" altLang="en-US" smtClean="0"/>
              <a:t>, are measured via a technique called either classical, static, or Rayleigh scattering.  In this technique, the time scale of the measurement is long compared to rapid fluctuations in scattered intensity due to molecular motion.  These fluctuations are hence averaged out.  The focus of today’s lecture is Rayleigh scattering.  It is also possible to measure the fast (nanosecond) fluctuations of the scattered intensity in a technique known as dynamic light scattering, photon correlation spectroscopy, or Quasi-Elastic Light Scattering (QELS).  This type of measurement determines the translational diffusion coefficient for the solute, which is sometimes converted to an effective hydrodynamic radius (</a:t>
            </a:r>
            <a:r>
              <a:rPr lang="en-US" altLang="en-US" i="1" smtClean="0"/>
              <a:t>r</a:t>
            </a:r>
            <a:r>
              <a:rPr lang="en-US" altLang="en-US" i="1" baseline="-25000" smtClean="0"/>
              <a:t>h</a:t>
            </a:r>
            <a:r>
              <a:rPr lang="en-US" altLang="en-US" smtClean="0"/>
              <a:t>) based on the assumption that the solute is a sphere.</a:t>
            </a:r>
          </a:p>
          <a:p>
            <a:endParaRPr lang="en-US" altLang="en-US" smtClean="0"/>
          </a:p>
        </p:txBody>
      </p:sp>
    </p:spTree>
    <p:extLst>
      <p:ext uri="{BB962C8B-B14F-4D97-AF65-F5344CB8AC3E}">
        <p14:creationId xmlns:p14="http://schemas.microsoft.com/office/powerpoint/2010/main" val="28126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48131"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42E742F8-AEB8-41FC-A91A-6913FEB8A89C}" type="slidenum">
              <a:rPr lang="en-US" altLang="en-US" sz="1000"/>
              <a:pPr/>
              <a:t>32</a:t>
            </a:fld>
            <a:endParaRPr lang="en-US" altLang="en-US" sz="1000"/>
          </a:p>
        </p:txBody>
      </p:sp>
      <p:sp>
        <p:nvSpPr>
          <p:cNvPr id="48132" name="Rectangle 2"/>
          <p:cNvSpPr>
            <a:spLocks noGrp="1" noRot="1" noChangeAspect="1" noChangeArrowheads="1" noTextEdit="1"/>
          </p:cNvSpPr>
          <p:nvPr>
            <p:ph type="sldImg"/>
          </p:nvPr>
        </p:nvSpPr>
        <p:spPr>
          <a:ln/>
        </p:spPr>
      </p:sp>
      <p:sp>
        <p:nvSpPr>
          <p:cNvPr id="48133" name="Rectangle 6"/>
          <p:cNvSpPr>
            <a:spLocks noGrp="1" noChangeArrowheads="1"/>
          </p:cNvSpPr>
          <p:nvPr>
            <p:ph type="body" idx="1"/>
          </p:nvPr>
        </p:nvSpPr>
        <p:spPr>
          <a:noFill/>
        </p:spPr>
        <p:txBody>
          <a:bodyPr/>
          <a:lstStyle/>
          <a:p>
            <a:r>
              <a:rPr lang="en-US" altLang="en-US" u="sng" smtClean="0"/>
              <a:t>Notes:</a:t>
            </a:r>
            <a:r>
              <a:rPr lang="en-US" altLang="en-US" smtClean="0"/>
              <a:t>  Between 1864 and 1873, James Clerk Maxwell developed the theoretical description of electricity and magnetism.  His results lead to the marvelous prediction that light is electromagnetic radiation propagating through free space in the form of orthogonal, oscillating electric and magnetic fields.</a:t>
            </a:r>
          </a:p>
          <a:p>
            <a:r>
              <a:rPr lang="en-US" altLang="en-US" smtClean="0"/>
              <a:t>Maxwell’s description explains many of the important properties of light.  For example, light is often linearly </a:t>
            </a:r>
            <a:r>
              <a:rPr lang="en-US" altLang="en-US" i="1" smtClean="0"/>
              <a:t>polarized</a:t>
            </a:r>
            <a:r>
              <a:rPr lang="en-US" altLang="en-US" smtClean="0"/>
              <a:t>.  The polarization of the light is determined by the direction of oscillation of the electric field.  Scattered and reflected light is often polarized, as can be readily tested with a pair of polaroid sunglasses.  Look at the variation of the intensity of skylight or light reflected from a puddle as you rotate the glasses!</a:t>
            </a:r>
          </a:p>
          <a:p>
            <a:r>
              <a:rPr lang="en-US" altLang="en-US" smtClean="0"/>
              <a:t>The measurable quantity of light is the </a:t>
            </a:r>
            <a:r>
              <a:rPr lang="en-US" altLang="en-US" i="1" smtClean="0"/>
              <a:t>intensity</a:t>
            </a:r>
            <a:r>
              <a:rPr lang="en-US" altLang="en-US" smtClean="0"/>
              <a:t>, which is proportional to the square of the electric field magnitude, </a:t>
            </a:r>
            <a:r>
              <a:rPr lang="en-US" altLang="en-US" i="1" smtClean="0"/>
              <a:t>i.e.</a:t>
            </a:r>
            <a:r>
              <a:rPr lang="en-US" altLang="en-US" smtClean="0"/>
              <a:t>,             .  The intensity is a measure of the power imparted by the light on a given area. </a:t>
            </a:r>
          </a:p>
          <a:p>
            <a:r>
              <a:rPr lang="en-US" altLang="en-US" u="sng" smtClean="0"/>
              <a:t>Key Ideas:</a:t>
            </a:r>
            <a:endParaRPr lang="en-US" altLang="en-US" i="1" u="sng" smtClean="0"/>
          </a:p>
          <a:p>
            <a:pPr>
              <a:buFontTx/>
              <a:buChar char="•"/>
            </a:pPr>
            <a:r>
              <a:rPr lang="en-US" altLang="en-US" b="1" smtClean="0"/>
              <a:t> electric field</a:t>
            </a:r>
            <a:r>
              <a:rPr lang="en-US" altLang="en-US" smtClean="0"/>
              <a:t>  -  Light consists of oscillating electric and magnetic fields.  The electric field interacts more strongly with matter than the magnetic field.</a:t>
            </a:r>
            <a:endParaRPr lang="en-US" altLang="en-US" b="1" smtClean="0"/>
          </a:p>
          <a:p>
            <a:pPr>
              <a:buFontTx/>
              <a:buChar char="•"/>
            </a:pPr>
            <a:r>
              <a:rPr lang="en-US" altLang="en-US" smtClean="0"/>
              <a:t> </a:t>
            </a:r>
            <a:r>
              <a:rPr lang="en-US" altLang="en-US" b="1" smtClean="0"/>
              <a:t>linear polarization</a:t>
            </a:r>
            <a:r>
              <a:rPr lang="en-US" altLang="en-US" smtClean="0"/>
              <a:t>  -  The direction of oscillation of the electric field.</a:t>
            </a:r>
          </a:p>
          <a:p>
            <a:pPr>
              <a:buFontTx/>
              <a:buChar char="•"/>
            </a:pPr>
            <a:r>
              <a:rPr lang="en-US" altLang="en-US" smtClean="0"/>
              <a:t> </a:t>
            </a:r>
            <a:r>
              <a:rPr lang="en-US" altLang="en-US" b="1" smtClean="0"/>
              <a:t>intensity</a:t>
            </a:r>
            <a:r>
              <a:rPr lang="en-US" altLang="en-US" smtClean="0"/>
              <a:t>  -  The observable quantity of the light, </a:t>
            </a:r>
            <a:r>
              <a:rPr lang="en-US" altLang="en-US" i="1" smtClean="0"/>
              <a:t>i.e.</a:t>
            </a:r>
            <a:r>
              <a:rPr lang="en-US" altLang="en-US" smtClean="0"/>
              <a:t>, the power imparted by the light on a given area.  The intensity is  proportional to the square magnitude of the electric field.</a:t>
            </a:r>
          </a:p>
        </p:txBody>
      </p:sp>
      <p:graphicFrame>
        <p:nvGraphicFramePr>
          <p:cNvPr id="48134" name="Object 7"/>
          <p:cNvGraphicFramePr>
            <a:graphicFrameLocks noChangeAspect="1"/>
          </p:cNvGraphicFramePr>
          <p:nvPr/>
        </p:nvGraphicFramePr>
        <p:xfrm>
          <a:off x="3619500" y="6477000"/>
          <a:ext cx="495300" cy="279400"/>
        </p:xfrm>
        <a:graphic>
          <a:graphicData uri="http://schemas.openxmlformats.org/presentationml/2006/ole">
            <mc:AlternateContent xmlns:mc="http://schemas.openxmlformats.org/markup-compatibility/2006">
              <mc:Choice xmlns:v="urn:schemas-microsoft-com:vml" Requires="v">
                <p:oleObj spid="_x0000_s12302" name="Equation" r:id="rId4" imgW="495085" imgH="279279" progId="Equation.3">
                  <p:embed/>
                </p:oleObj>
              </mc:Choice>
              <mc:Fallback>
                <p:oleObj name="Equation" r:id="rId4" imgW="495085" imgH="27927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6477000"/>
                        <a:ext cx="4953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1986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49155"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BA2ED092-A9FF-47B8-A34C-5C68AAD94DE5}" type="slidenum">
              <a:rPr lang="en-US" altLang="en-US" sz="1000"/>
              <a:pPr/>
              <a:t>33</a:t>
            </a:fld>
            <a:endParaRPr lang="en-US" altLang="en-US" sz="1000"/>
          </a:p>
        </p:txBody>
      </p:sp>
      <p:sp>
        <p:nvSpPr>
          <p:cNvPr id="49156" name="Rectangle 2"/>
          <p:cNvSpPr>
            <a:spLocks noGrp="1" noRot="1" noChangeAspect="1" noChangeArrowheads="1" noTextEdit="1"/>
          </p:cNvSpPr>
          <p:nvPr>
            <p:ph type="sldImg"/>
          </p:nvPr>
        </p:nvSpPr>
        <p:spPr>
          <a:ln/>
        </p:spPr>
      </p:sp>
      <p:sp>
        <p:nvSpPr>
          <p:cNvPr id="49157" name="Rectangle 4"/>
          <p:cNvSpPr>
            <a:spLocks noGrp="1" noChangeArrowheads="1"/>
          </p:cNvSpPr>
          <p:nvPr>
            <p:ph type="body" idx="1"/>
          </p:nvPr>
        </p:nvSpPr>
        <p:spPr>
          <a:noFill/>
        </p:spPr>
        <p:txBody>
          <a:bodyPr/>
          <a:lstStyle/>
          <a:p>
            <a:r>
              <a:rPr lang="en-US" altLang="en-US" u="sng" smtClean="0"/>
              <a:t>Notes:</a:t>
            </a:r>
            <a:r>
              <a:rPr lang="en-US" altLang="en-US" smtClean="0"/>
              <a:t>  There is a simple explanation for light scattering.  The oscillating electric field of the light partially separates positive and negative charges in the particle, with the amount of separation determined by the </a:t>
            </a:r>
            <a:r>
              <a:rPr lang="en-US" altLang="en-US" i="1" smtClean="0"/>
              <a:t>polarizability </a:t>
            </a:r>
            <a:r>
              <a:rPr lang="en-US" altLang="en-US" smtClean="0"/>
              <a:t>of the particle.  Note that the interactions of the magnetic field of the light with matter are in general much weaker than the electric field; The magnetic field will thus be ignored from here on.</a:t>
            </a:r>
          </a:p>
          <a:p>
            <a:r>
              <a:rPr lang="en-US" altLang="en-US" smtClean="0"/>
              <a:t>In the limit where the wavelength of the light is much longer than the physical dimensions of the particle, the separated charges produce a dipole field.  The oscillating electric field creates an oscillating dipole in the particle, which can then reradiate the light, much like an antenna for a radio station.  The amount of light scattered in this fashion is typically quite small – only a fraction of a percent of the incident light.  Also, the light is scattered predominately in the plane perpendicular to the polarization.</a:t>
            </a:r>
          </a:p>
          <a:p>
            <a:r>
              <a:rPr lang="en-US" altLang="en-US" smtClean="0"/>
              <a:t>Note that this picture of the particle oscillating as a dipole is only valid in the Rayleigh-Gans-Debye (RGD) limit.  In this limit, the wavelength of the light is much longer than the physical dimensions of the particle.  The RGD limit will be discussed in more detail later.</a:t>
            </a:r>
            <a:endParaRPr lang="en-US" altLang="en-US" u="sng" smtClean="0"/>
          </a:p>
          <a:p>
            <a:endParaRPr lang="en-US" altLang="en-US" u="sng" smtClean="0"/>
          </a:p>
          <a:p>
            <a:r>
              <a:rPr lang="en-US" altLang="en-US" u="sng" smtClean="0"/>
              <a:t>Key Ideas:</a:t>
            </a:r>
          </a:p>
          <a:p>
            <a:pPr>
              <a:buFontTx/>
              <a:buChar char="•"/>
            </a:pPr>
            <a:r>
              <a:rPr lang="en-US" altLang="en-US" smtClean="0"/>
              <a:t> </a:t>
            </a:r>
            <a:r>
              <a:rPr lang="en-US" altLang="en-US" b="1" smtClean="0"/>
              <a:t>polarizable</a:t>
            </a:r>
            <a:r>
              <a:rPr lang="en-US" altLang="en-US" smtClean="0"/>
              <a:t>  -  positive and negative charges in a material can be partially separated to produce a dipole field.  The easier it is to separate the charges, the more polarizable the material.  The polarizability of a material is related to its index of refraction (to be discussed later).</a:t>
            </a:r>
          </a:p>
        </p:txBody>
      </p:sp>
    </p:spTree>
    <p:extLst>
      <p:ext uri="{BB962C8B-B14F-4D97-AF65-F5344CB8AC3E}">
        <p14:creationId xmlns:p14="http://schemas.microsoft.com/office/powerpoint/2010/main" val="3765086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0179"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11126962-5B4D-458E-B3C0-51B35CEA981D}" type="slidenum">
              <a:rPr lang="en-US" altLang="en-US" sz="1000"/>
              <a:pPr/>
              <a:t>34</a:t>
            </a:fld>
            <a:endParaRPr lang="en-US" altLang="en-US" sz="1000"/>
          </a:p>
        </p:txBody>
      </p:sp>
      <p:sp>
        <p:nvSpPr>
          <p:cNvPr id="50180" name="Rectangle 1026"/>
          <p:cNvSpPr>
            <a:spLocks noGrp="1" noRot="1" noChangeAspect="1" noChangeArrowheads="1" noTextEdit="1"/>
          </p:cNvSpPr>
          <p:nvPr>
            <p:ph type="sldImg"/>
          </p:nvPr>
        </p:nvSpPr>
        <p:spPr>
          <a:ln/>
        </p:spPr>
      </p:sp>
      <p:sp>
        <p:nvSpPr>
          <p:cNvPr id="50181" name="Rectangle 1028"/>
          <p:cNvSpPr>
            <a:spLocks noGrp="1" noChangeArrowheads="1"/>
          </p:cNvSpPr>
          <p:nvPr>
            <p:ph type="body" idx="1"/>
          </p:nvPr>
        </p:nvSpPr>
        <p:spPr>
          <a:noFill/>
        </p:spPr>
        <p:txBody>
          <a:bodyPr/>
          <a:lstStyle/>
          <a:p>
            <a:r>
              <a:rPr lang="en-US" altLang="en-US" u="sng" smtClean="0"/>
              <a:t>Notes:</a:t>
            </a:r>
            <a:r>
              <a:rPr lang="en-US" altLang="en-US" smtClean="0"/>
              <a:t>  In a continuous medium, light interacts with the matter as it propagates.  The degree to which the light is affected by the matter is quantified by the </a:t>
            </a:r>
            <a:r>
              <a:rPr lang="en-US" altLang="en-US" i="1" smtClean="0"/>
              <a:t>index of refraction</a:t>
            </a:r>
            <a:r>
              <a:rPr lang="en-US" altLang="en-US" smtClean="0"/>
              <a:t>.  The index of refraction is used to describe several interesting properties of light.  For example, the net field in a continuous medium travels with a speed slower than the speed of light in vacuum:                                            .</a:t>
            </a:r>
          </a:p>
          <a:p>
            <a:r>
              <a:rPr lang="en-US" altLang="en-US" smtClean="0"/>
              <a:t>When light traverses an interface between two media with different indices of refraction, some of the light can be </a:t>
            </a:r>
            <a:r>
              <a:rPr lang="en-US" altLang="en-US" i="1" smtClean="0"/>
              <a:t>reflected </a:t>
            </a:r>
            <a:r>
              <a:rPr lang="en-US" altLang="en-US" smtClean="0"/>
              <a:t> from the interface, while the path of the remaining light can be </a:t>
            </a:r>
            <a:r>
              <a:rPr lang="en-US" altLang="en-US" i="1" smtClean="0"/>
              <a:t>refracted</a:t>
            </a:r>
            <a:r>
              <a:rPr lang="en-US" altLang="en-US" smtClean="0"/>
              <a:t>.  Snell’s law relates the indices of refraction to the angle of refraction:                                 .</a:t>
            </a:r>
          </a:p>
          <a:p>
            <a:r>
              <a:rPr lang="en-US" altLang="en-US" smtClean="0"/>
              <a:t>The index of refraction is directly related to the polarizability of a material, and thus the amount of light it will scatter. Typically, a related quantity, </a:t>
            </a:r>
            <a:r>
              <a:rPr lang="en-US" altLang="en-US" i="1" smtClean="0"/>
              <a:t>dn</a:t>
            </a:r>
            <a:r>
              <a:rPr lang="en-US" altLang="en-US" smtClean="0"/>
              <a:t>/</a:t>
            </a:r>
            <a:r>
              <a:rPr lang="en-US" altLang="en-US" i="1" smtClean="0"/>
              <a:t>dc</a:t>
            </a:r>
            <a:r>
              <a:rPr lang="en-US" altLang="en-US" smtClean="0"/>
              <a:t>, </a:t>
            </a:r>
            <a:r>
              <a:rPr lang="en-US" altLang="en-US" i="1" smtClean="0"/>
              <a:t>i.e</a:t>
            </a:r>
            <a:r>
              <a:rPr lang="en-US" altLang="en-US" smtClean="0"/>
              <a:t>., the change in index of refraction with concentration, is measured for a solute to determine the amount of light a given amount of solute will scatter.  </a:t>
            </a:r>
            <a:r>
              <a:rPr lang="en-US" altLang="en-US" i="1" smtClean="0"/>
              <a:t>dn/dc</a:t>
            </a:r>
            <a:r>
              <a:rPr lang="en-US" altLang="en-US" smtClean="0"/>
              <a:t> is known as the specific refractive index increment.</a:t>
            </a:r>
          </a:p>
          <a:p>
            <a:r>
              <a:rPr lang="en-US" altLang="en-US" u="sng" smtClean="0"/>
              <a:t>Key Ideas:</a:t>
            </a:r>
            <a:endParaRPr lang="en-US" altLang="en-US" smtClean="0"/>
          </a:p>
          <a:p>
            <a:pPr>
              <a:buFontTx/>
              <a:buChar char="•"/>
            </a:pPr>
            <a:r>
              <a:rPr lang="en-US" altLang="en-US" smtClean="0"/>
              <a:t>  </a:t>
            </a:r>
            <a:r>
              <a:rPr lang="en-US" altLang="en-US" b="1" smtClean="0"/>
              <a:t>index of refraction</a:t>
            </a:r>
            <a:r>
              <a:rPr lang="en-US" altLang="en-US" smtClean="0"/>
              <a:t>  -  A term describing the interaction of light with matter, directly related to the polarizability of a material. </a:t>
            </a:r>
          </a:p>
          <a:p>
            <a:pPr>
              <a:buFontTx/>
              <a:buChar char="•"/>
            </a:pPr>
            <a:r>
              <a:rPr lang="en-US" altLang="en-US" smtClean="0"/>
              <a:t>  </a:t>
            </a:r>
            <a:r>
              <a:rPr lang="en-US" altLang="en-US" b="1" smtClean="0"/>
              <a:t>refraction</a:t>
            </a:r>
            <a:r>
              <a:rPr lang="en-US" altLang="en-US" smtClean="0"/>
              <a:t>  -  The bending of light at an interface between media with different indices of refraction.</a:t>
            </a:r>
          </a:p>
          <a:p>
            <a:pPr>
              <a:buFontTx/>
              <a:buChar char="•"/>
            </a:pPr>
            <a:r>
              <a:rPr lang="en-US" altLang="en-US" smtClean="0"/>
              <a:t>  </a:t>
            </a:r>
            <a:r>
              <a:rPr lang="en-US" altLang="en-US" b="1" smtClean="0"/>
              <a:t>reflection</a:t>
            </a:r>
            <a:r>
              <a:rPr lang="en-US" altLang="en-US" smtClean="0"/>
              <a:t>  -  At an interface, some of the light does not propagate through the interface, but is </a:t>
            </a:r>
            <a:r>
              <a:rPr lang="en-US" altLang="en-US" i="1" smtClean="0"/>
              <a:t>reflected</a:t>
            </a:r>
            <a:r>
              <a:rPr lang="en-US" altLang="en-US" smtClean="0"/>
              <a:t> back.</a:t>
            </a:r>
          </a:p>
        </p:txBody>
      </p:sp>
      <p:graphicFrame>
        <p:nvGraphicFramePr>
          <p:cNvPr id="50182" name="Object 1029"/>
          <p:cNvGraphicFramePr>
            <a:graphicFrameLocks noChangeAspect="1"/>
          </p:cNvGraphicFramePr>
          <p:nvPr/>
        </p:nvGraphicFramePr>
        <p:xfrm>
          <a:off x="2057400" y="5181600"/>
          <a:ext cx="1562100" cy="228600"/>
        </p:xfrm>
        <a:graphic>
          <a:graphicData uri="http://schemas.openxmlformats.org/presentationml/2006/ole">
            <mc:AlternateContent xmlns:mc="http://schemas.openxmlformats.org/markup-compatibility/2006">
              <mc:Choice xmlns:v="urn:schemas-microsoft-com:vml" Requires="v">
                <p:oleObj spid="_x0000_s14362" name="Equation" r:id="rId4" imgW="1562100" imgH="228600" progId="Equation.3">
                  <p:embed/>
                </p:oleObj>
              </mc:Choice>
              <mc:Fallback>
                <p:oleObj name="Equation" r:id="rId4" imgW="15621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181600"/>
                        <a:ext cx="1562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3" name="Object 1030"/>
          <p:cNvGraphicFramePr>
            <a:graphicFrameLocks noChangeAspect="1"/>
          </p:cNvGraphicFramePr>
          <p:nvPr/>
        </p:nvGraphicFramePr>
        <p:xfrm>
          <a:off x="3276600" y="5943600"/>
          <a:ext cx="1143000" cy="215900"/>
        </p:xfrm>
        <a:graphic>
          <a:graphicData uri="http://schemas.openxmlformats.org/presentationml/2006/ole">
            <mc:AlternateContent xmlns:mc="http://schemas.openxmlformats.org/markup-compatibility/2006">
              <mc:Choice xmlns:v="urn:schemas-microsoft-com:vml" Requires="v">
                <p:oleObj spid="_x0000_s14363" name="Equation" r:id="rId6" imgW="1143000" imgH="215640" progId="Equation.3">
                  <p:embed/>
                </p:oleObj>
              </mc:Choice>
              <mc:Fallback>
                <p:oleObj name="Equation" r:id="rId6" imgW="114300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943600"/>
                        <a:ext cx="1143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12342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2227"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4F44A33C-4946-404C-80DD-E535961E1E25}" type="slidenum">
              <a:rPr lang="en-US" altLang="en-US" sz="1000"/>
              <a:pPr/>
              <a:t>35</a:t>
            </a:fld>
            <a:endParaRPr lang="en-US" altLang="en-US" sz="1000"/>
          </a:p>
        </p:txBody>
      </p:sp>
      <p:sp>
        <p:nvSpPr>
          <p:cNvPr id="52228" name="Rectangle 2"/>
          <p:cNvSpPr>
            <a:spLocks noGrp="1" noRot="1" noChangeAspect="1" noChangeArrowheads="1" noTextEdit="1"/>
          </p:cNvSpPr>
          <p:nvPr>
            <p:ph type="sldImg"/>
          </p:nvPr>
        </p:nvSpPr>
        <p:spPr>
          <a:ln/>
        </p:spPr>
      </p:sp>
      <p:sp>
        <p:nvSpPr>
          <p:cNvPr id="52229" name="Rectangle 4"/>
          <p:cNvSpPr>
            <a:spLocks noGrp="1" noChangeArrowheads="1"/>
          </p:cNvSpPr>
          <p:nvPr>
            <p:ph type="body" idx="1"/>
          </p:nvPr>
        </p:nvSpPr>
        <p:spPr>
          <a:noFill/>
        </p:spPr>
        <p:txBody>
          <a:bodyPr/>
          <a:lstStyle/>
          <a:p>
            <a:r>
              <a:rPr lang="en-US" altLang="en-US" u="sng" smtClean="0"/>
              <a:t>Notes:</a:t>
            </a:r>
            <a:r>
              <a:rPr lang="en-US" altLang="en-US" smtClean="0"/>
              <a:t>  Consider a system of scattering centers, each with the same scattering properties and mass.  If two scattering centers are connected into one larger particle, then there is a definite phase relation between the light scattered from each scattering center because the particle is moving together as whole.  Therefore, the scattered light adds coherently.</a:t>
            </a:r>
          </a:p>
          <a:p>
            <a:r>
              <a:rPr lang="en-US" altLang="en-US" smtClean="0"/>
              <a:t>If the two scattering centers are separated, the </a:t>
            </a:r>
            <a:r>
              <a:rPr lang="en-US" altLang="en-US" i="1" smtClean="0"/>
              <a:t>Brownian motion</a:t>
            </a:r>
            <a:r>
              <a:rPr lang="en-US" altLang="en-US" smtClean="0"/>
              <a:t> of each center is different.  Therefore, the phase relationship changes with time between the scattered light from each center, and the scattered light averages over time to add incoherently.</a:t>
            </a:r>
          </a:p>
          <a:p>
            <a:r>
              <a:rPr lang="en-US" altLang="en-US" smtClean="0"/>
              <a:t>The difference between coherent and incoherent addition of the fields leads to an observed scattering intensity that is proportional to the mass of the system.  If the specific refractive index increment (</a:t>
            </a:r>
            <a:r>
              <a:rPr lang="en-US" altLang="en-US" i="1" smtClean="0"/>
              <a:t>dn</a:t>
            </a:r>
            <a:r>
              <a:rPr lang="en-US" altLang="en-US" smtClean="0"/>
              <a:t>/</a:t>
            </a:r>
            <a:r>
              <a:rPr lang="en-US" altLang="en-US" i="1" smtClean="0"/>
              <a:t>dc</a:t>
            </a:r>
            <a:r>
              <a:rPr lang="en-US" altLang="en-US" smtClean="0"/>
              <a:t>) and concentration of a solute are known, the measured light scattering directly determines the molar mass.</a:t>
            </a:r>
          </a:p>
          <a:p>
            <a:endParaRPr lang="en-US" altLang="en-US" smtClean="0"/>
          </a:p>
          <a:p>
            <a:r>
              <a:rPr lang="en-US" altLang="en-US" u="sng" smtClean="0"/>
              <a:t>Key Ideas:</a:t>
            </a:r>
            <a:endParaRPr lang="en-US" altLang="en-US" smtClean="0"/>
          </a:p>
          <a:p>
            <a:pPr>
              <a:buFontTx/>
              <a:buChar char="•"/>
            </a:pPr>
            <a:r>
              <a:rPr lang="en-US" altLang="en-US" smtClean="0"/>
              <a:t>  </a:t>
            </a:r>
            <a:r>
              <a:rPr lang="en-US" altLang="en-US" b="1" smtClean="0"/>
              <a:t>Brownian motion</a:t>
            </a:r>
            <a:r>
              <a:rPr lang="en-US" altLang="en-US" smtClean="0"/>
              <a:t>  -  The random motion present in any liquid or gas due to the thermal motion of the particles.  The Brownian motion can scramble the phase of the scattered light.</a:t>
            </a:r>
          </a:p>
          <a:p>
            <a:pPr>
              <a:buFontTx/>
              <a:buChar char="•"/>
            </a:pPr>
            <a:r>
              <a:rPr lang="en-US" altLang="en-US" b="1" smtClean="0"/>
              <a:t>  Molar Mass</a:t>
            </a:r>
            <a:r>
              <a:rPr lang="en-US" altLang="en-US" smtClean="0"/>
              <a:t> – is determined from the intensity of the scattered light.</a:t>
            </a:r>
            <a:endParaRPr lang="en-US" altLang="en-US" b="1" smtClean="0"/>
          </a:p>
          <a:p>
            <a:pPr>
              <a:buFontTx/>
              <a:buChar char="•"/>
            </a:pPr>
            <a:endParaRPr lang="en-US" altLang="en-US" smtClean="0"/>
          </a:p>
          <a:p>
            <a:endParaRPr lang="en-US" altLang="en-US" u="sng" smtClean="0"/>
          </a:p>
        </p:txBody>
      </p:sp>
    </p:spTree>
    <p:extLst>
      <p:ext uri="{BB962C8B-B14F-4D97-AF65-F5344CB8AC3E}">
        <p14:creationId xmlns:p14="http://schemas.microsoft.com/office/powerpoint/2010/main" val="1975943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3251"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5E4DD357-E10F-4D30-A3E6-2938EB57DF54}" type="slidenum">
              <a:rPr lang="en-US" altLang="en-US" sz="1000"/>
              <a:pPr/>
              <a:t>36</a:t>
            </a:fld>
            <a:endParaRPr lang="en-US" altLang="en-US" sz="10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r>
              <a:rPr lang="en-US" altLang="en-US" u="sng" smtClean="0"/>
              <a:t>Notes:</a:t>
            </a:r>
            <a:r>
              <a:rPr lang="en-US" altLang="en-US" smtClean="0"/>
              <a:t>  For a particle much smaller than the wavelength of the incident light, the scatterer can be viewed as a point source of scattered radiation.  There will be no measurable angular variation in the light in the plane defined perpendicular to the polarization axis.</a:t>
            </a:r>
          </a:p>
          <a:p>
            <a:r>
              <a:rPr lang="en-US" altLang="en-US" smtClean="0"/>
              <a:t>It is interesting to note that the intensity of the scattered light does vary for angles out of the plane, even for isotropic scatterers.  This is part of the explanation for the polarization of skylight.</a:t>
            </a:r>
          </a:p>
          <a:p>
            <a:endParaRPr lang="en-US" altLang="en-US" u="sng" smtClean="0"/>
          </a:p>
          <a:p>
            <a:r>
              <a:rPr lang="en-US" altLang="en-US" u="sng" smtClean="0"/>
              <a:t>Key Ideas:</a:t>
            </a:r>
            <a:endParaRPr lang="en-US" altLang="en-US" smtClean="0"/>
          </a:p>
          <a:p>
            <a:pPr>
              <a:buFontTx/>
              <a:buChar char="•"/>
            </a:pPr>
            <a:r>
              <a:rPr lang="en-US" altLang="en-US" smtClean="0"/>
              <a:t> </a:t>
            </a:r>
            <a:r>
              <a:rPr lang="en-US" altLang="en-US" b="1" smtClean="0"/>
              <a:t>isotropic scatterer</a:t>
            </a:r>
            <a:r>
              <a:rPr lang="en-US" altLang="en-US" smtClean="0"/>
              <a:t>  -  An isotropic scatterer scatters radiation equally into all angles in the plane perpendicular to the polarization.  For a wavelength of 690 nm, particles with physical dimensions less than 10 nm are isotropic scatters.</a:t>
            </a:r>
          </a:p>
        </p:txBody>
      </p:sp>
    </p:spTree>
    <p:extLst>
      <p:ext uri="{BB962C8B-B14F-4D97-AF65-F5344CB8AC3E}">
        <p14:creationId xmlns:p14="http://schemas.microsoft.com/office/powerpoint/2010/main" val="3067092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4275"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E63F2838-2B1E-4300-9446-361CAAFF7DE5}" type="slidenum">
              <a:rPr lang="en-US" altLang="en-US" sz="1000"/>
              <a:pPr/>
              <a:t>37</a:t>
            </a:fld>
            <a:endParaRPr lang="en-US" altLang="en-US" sz="1000"/>
          </a:p>
        </p:txBody>
      </p:sp>
      <p:sp>
        <p:nvSpPr>
          <p:cNvPr id="54276" name="Rectangle 2"/>
          <p:cNvSpPr>
            <a:spLocks noGrp="1" noRot="1" noChangeAspect="1" noChangeArrowheads="1" noTextEdit="1"/>
          </p:cNvSpPr>
          <p:nvPr>
            <p:ph type="sldImg"/>
          </p:nvPr>
        </p:nvSpPr>
        <p:spPr>
          <a:ln/>
        </p:spPr>
      </p:sp>
      <p:sp>
        <p:nvSpPr>
          <p:cNvPr id="54277" name="Rectangle 4"/>
          <p:cNvSpPr>
            <a:spLocks noGrp="1" noChangeArrowheads="1"/>
          </p:cNvSpPr>
          <p:nvPr>
            <p:ph type="body" idx="1"/>
          </p:nvPr>
        </p:nvSpPr>
        <p:spPr>
          <a:xfrm>
            <a:off x="914400" y="4364038"/>
            <a:ext cx="5029200" cy="4246562"/>
          </a:xfrm>
          <a:noFill/>
        </p:spPr>
        <p:txBody>
          <a:bodyPr/>
          <a:lstStyle/>
          <a:p>
            <a:r>
              <a:rPr lang="en-US" altLang="en-US" u="sng" smtClean="0"/>
              <a:t>Notes:</a:t>
            </a:r>
            <a:r>
              <a:rPr lang="en-US" altLang="en-US" smtClean="0"/>
              <a:t>  As particle sizes increase above 10 nm for 690 nm light, effects due to intramolecular interference lead to a variation of the scattering signal with angle in the plane perpendicular to the polarization. At zero degrees there is no attenuation (destructive interference) of the scattering intensity, but the attenuation increases with angle.</a:t>
            </a:r>
          </a:p>
          <a:p>
            <a:r>
              <a:rPr lang="en-US" altLang="en-US" smtClean="0"/>
              <a:t>The mathematical relationship describing the variation in intensity, </a:t>
            </a:r>
            <a:r>
              <a:rPr lang="en-US" altLang="en-US" i="1" smtClean="0"/>
              <a:t>i.e.</a:t>
            </a:r>
            <a:r>
              <a:rPr lang="en-US" altLang="en-US" smtClean="0"/>
              <a:t>, the </a:t>
            </a:r>
            <a:r>
              <a:rPr lang="en-US" altLang="en-US" i="1" smtClean="0"/>
              <a:t>form factor P</a:t>
            </a:r>
            <a:r>
              <a:rPr lang="en-US" altLang="en-US" smtClean="0"/>
              <a:t>(</a:t>
            </a:r>
            <a:r>
              <a:rPr lang="en-US" altLang="en-US" i="1" smtClean="0">
                <a:latin typeface="Symbol" panose="05050102010706020507" pitchFamily="18" charset="2"/>
              </a:rPr>
              <a:t>q</a:t>
            </a:r>
            <a:r>
              <a:rPr lang="en-US" altLang="en-US" smtClean="0"/>
              <a:t>), depends on the size of the particle, the wavelength of the light </a:t>
            </a:r>
            <a:r>
              <a:rPr lang="en-US" altLang="en-US" i="1" smtClean="0">
                <a:latin typeface="Symbol" panose="05050102010706020507" pitchFamily="18" charset="2"/>
              </a:rPr>
              <a:t>l</a:t>
            </a:r>
            <a:r>
              <a:rPr lang="en-US" altLang="en-US" smtClean="0"/>
              <a:t>, and the observation angle </a:t>
            </a:r>
            <a:r>
              <a:rPr lang="en-US" altLang="en-US" i="1" smtClean="0">
                <a:latin typeface="Symbol" panose="05050102010706020507" pitchFamily="18" charset="2"/>
              </a:rPr>
              <a:t>q</a:t>
            </a:r>
            <a:r>
              <a:rPr lang="en-US" altLang="en-US" smtClean="0"/>
              <a:t>.  Therefore, size information can be retrieved from the angular dependence of the scattering intensity alone.  No information of the concentration or </a:t>
            </a:r>
            <a:r>
              <a:rPr lang="en-US" altLang="en-US" i="1" smtClean="0"/>
              <a:t>dn/dc</a:t>
            </a:r>
            <a:r>
              <a:rPr lang="en-US" altLang="en-US" smtClean="0"/>
              <a:t> of the solute is necessary to determine the size. </a:t>
            </a:r>
          </a:p>
          <a:p>
            <a:r>
              <a:rPr lang="en-US" altLang="en-US" smtClean="0"/>
              <a:t>For low angles (&lt;20 degrees for particles up to a few hundred nanometers in size), the scattering intensity decreases by at most a few percent due to intramolecular interference effects.  However, it is very difficult to make measurements at low angles because of stray light.  If measurements are made at multiple angles, the effects of intramolecular interference can be accounted for, </a:t>
            </a:r>
            <a:r>
              <a:rPr lang="en-US" altLang="en-US" i="1" smtClean="0"/>
              <a:t>and</a:t>
            </a:r>
            <a:r>
              <a:rPr lang="en-US" altLang="en-US" smtClean="0"/>
              <a:t> it is possible to retrieve size information!</a:t>
            </a:r>
            <a:endParaRPr lang="en-US" altLang="en-US" u="sng" smtClean="0"/>
          </a:p>
          <a:p>
            <a:r>
              <a:rPr lang="en-US" altLang="en-US" u="sng" smtClean="0"/>
              <a:t>Key Ideas:</a:t>
            </a:r>
            <a:endParaRPr lang="en-US" altLang="en-US" smtClean="0"/>
          </a:p>
          <a:p>
            <a:pPr>
              <a:buFontTx/>
              <a:buChar char="•"/>
            </a:pPr>
            <a:r>
              <a:rPr lang="en-US" altLang="en-US" smtClean="0"/>
              <a:t> </a:t>
            </a:r>
            <a:r>
              <a:rPr lang="en-US" altLang="en-US" b="1" smtClean="0"/>
              <a:t>form factor </a:t>
            </a:r>
            <a:r>
              <a:rPr lang="en-US" altLang="en-US" b="1" i="1" smtClean="0"/>
              <a:t>P</a:t>
            </a:r>
            <a:r>
              <a:rPr lang="en-US" altLang="en-US" b="1" smtClean="0"/>
              <a:t>(</a:t>
            </a:r>
            <a:r>
              <a:rPr lang="en-US" altLang="en-US" b="1" i="1" smtClean="0">
                <a:latin typeface="Symbol" panose="05050102010706020507" pitchFamily="18" charset="2"/>
              </a:rPr>
              <a:t>q</a:t>
            </a:r>
            <a:r>
              <a:rPr lang="en-US" altLang="en-US" b="1" smtClean="0"/>
              <a:t>)</a:t>
            </a:r>
            <a:r>
              <a:rPr lang="en-US" altLang="en-US" smtClean="0"/>
              <a:t>  -  The mathematical relationship describing the angular variation of the scattered intensity as a function of particle size.  Also called the particle scattering function.</a:t>
            </a:r>
          </a:p>
          <a:p>
            <a:pPr>
              <a:buFontTx/>
              <a:buChar char="•"/>
            </a:pPr>
            <a:endParaRPr lang="en-US" altLang="en-US" smtClean="0"/>
          </a:p>
        </p:txBody>
      </p:sp>
    </p:spTree>
    <p:extLst>
      <p:ext uri="{BB962C8B-B14F-4D97-AF65-F5344CB8AC3E}">
        <p14:creationId xmlns:p14="http://schemas.microsoft.com/office/powerpoint/2010/main" val="2539025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5299"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CDE3CD38-75E1-4906-B6DE-656FE0DB1B83}" type="slidenum">
              <a:rPr lang="en-US" altLang="en-US" sz="1000"/>
              <a:pPr/>
              <a:t>38</a:t>
            </a:fld>
            <a:endParaRPr lang="en-US" altLang="en-US" sz="1000"/>
          </a:p>
        </p:txBody>
      </p:sp>
      <p:sp>
        <p:nvSpPr>
          <p:cNvPr id="55300" name="Rectangle 2"/>
          <p:cNvSpPr>
            <a:spLocks noGrp="1" noRot="1" noChangeAspect="1" noChangeArrowheads="1" noTextEdit="1"/>
          </p:cNvSpPr>
          <p:nvPr>
            <p:ph type="sldImg"/>
          </p:nvPr>
        </p:nvSpPr>
        <p:spPr>
          <a:ln/>
        </p:spPr>
      </p:sp>
      <p:sp>
        <p:nvSpPr>
          <p:cNvPr id="55301" name="Rectangle 4"/>
          <p:cNvSpPr>
            <a:spLocks noGrp="1" noChangeArrowheads="1"/>
          </p:cNvSpPr>
          <p:nvPr>
            <p:ph type="body" idx="1"/>
          </p:nvPr>
        </p:nvSpPr>
        <p:spPr>
          <a:noFill/>
        </p:spPr>
        <p:txBody>
          <a:bodyPr/>
          <a:lstStyle/>
          <a:p>
            <a:r>
              <a:rPr lang="en-US" altLang="en-US" u="sng" smtClean="0"/>
              <a:t>Notes:</a:t>
            </a:r>
            <a:r>
              <a:rPr lang="en-US" altLang="en-US" smtClean="0"/>
              <a:t>  How does size information come from the angular variation?  An extended particle can be viewed as having many isotropic scattering centers.  To calculate the total amount of light scattered into each angle, it is necessary to integrate over the contributions of each of these scattering centers.  In particular, it is necessary to integrate over the phase shifts from each scattering center to determine the degree of destructive interference.</a:t>
            </a:r>
          </a:p>
          <a:p>
            <a:r>
              <a:rPr lang="en-US" altLang="en-US" smtClean="0"/>
              <a:t>Integrating over each scattering center introduces a term in the final result that is an integration over the mass distribution of the extended particle.  This term is called the root mean square radius, </a:t>
            </a:r>
            <a:r>
              <a:rPr lang="en-US" altLang="en-US" i="1" smtClean="0"/>
              <a:t>r</a:t>
            </a:r>
            <a:r>
              <a:rPr lang="en-US" altLang="en-US" i="1" baseline="-25000" smtClean="0"/>
              <a:t>g</a:t>
            </a:r>
            <a:r>
              <a:rPr lang="en-US" altLang="en-US" smtClean="0"/>
              <a:t>.  It is the mass distribution about the center of mass, weighted by the square of the distance from the center of mass.</a:t>
            </a:r>
          </a:p>
          <a:p>
            <a:r>
              <a:rPr lang="en-US" altLang="en-US" smtClean="0"/>
              <a:t>The mean square radius is often called the “radius of gyration”.  This terminology is somewhat misleading, since it implies that the measured value corresponds to the mass distribution for spinning about an axis.  However, </a:t>
            </a:r>
            <a:r>
              <a:rPr lang="en-US" altLang="en-US" i="1" smtClean="0"/>
              <a:t>r</a:t>
            </a:r>
            <a:r>
              <a:rPr lang="en-US" altLang="en-US" i="1" baseline="-25000" smtClean="0"/>
              <a:t>g</a:t>
            </a:r>
            <a:r>
              <a:rPr lang="en-US" altLang="en-US" smtClean="0"/>
              <a:t> is actually the mass distribution about a </a:t>
            </a:r>
            <a:r>
              <a:rPr lang="en-US" altLang="en-US" i="1" smtClean="0"/>
              <a:t>point</a:t>
            </a:r>
            <a:r>
              <a:rPr lang="en-US" altLang="en-US" smtClean="0"/>
              <a:t>.</a:t>
            </a:r>
            <a:endParaRPr lang="en-US" altLang="en-US" u="sng" smtClean="0"/>
          </a:p>
          <a:p>
            <a:r>
              <a:rPr lang="en-US" altLang="en-US" u="sng" smtClean="0"/>
              <a:t>Key Ideas</a:t>
            </a:r>
            <a:endParaRPr lang="en-US" altLang="en-US" smtClean="0"/>
          </a:p>
          <a:p>
            <a:pPr>
              <a:buFontTx/>
              <a:buChar char="•"/>
            </a:pPr>
            <a:r>
              <a:rPr lang="en-US" altLang="en-US" smtClean="0"/>
              <a:t> </a:t>
            </a:r>
            <a:r>
              <a:rPr lang="en-US" altLang="en-US" b="1" smtClean="0"/>
              <a:t>root mean square radius </a:t>
            </a:r>
            <a:r>
              <a:rPr lang="en-US" altLang="en-US" b="1" i="1" smtClean="0"/>
              <a:t>r</a:t>
            </a:r>
            <a:r>
              <a:rPr lang="en-US" altLang="en-US" b="1" i="1" baseline="-25000" smtClean="0"/>
              <a:t>g</a:t>
            </a:r>
            <a:r>
              <a:rPr lang="en-US" altLang="en-US" smtClean="0"/>
              <a:t>  -  A measure of the size of the particle, related to the mass distribution of the particle.  Sometimes called the rms radius or the radius of gyration.</a:t>
            </a:r>
          </a:p>
        </p:txBody>
      </p:sp>
    </p:spTree>
    <p:extLst>
      <p:ext uri="{BB962C8B-B14F-4D97-AF65-F5344CB8AC3E}">
        <p14:creationId xmlns:p14="http://schemas.microsoft.com/office/powerpoint/2010/main" val="396167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dynamic light scattering, the speed at which the particles are diffusing due to Brownian motion is measured</a:t>
            </a:r>
            <a:r>
              <a:rPr lang="en-US" sz="1200" b="1" kern="120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is done by measuring the rate at which the intensity of the scattered light fluctuates when detected using a suitable optical arrangement. How do these fluctuations in the intensity of scattered light arise?</a:t>
            </a:r>
          </a:p>
          <a:p>
            <a:r>
              <a:rPr lang="en-US" sz="1200" kern="1200" dirty="0" smtClean="0">
                <a:solidFill>
                  <a:schemeClr val="tx1"/>
                </a:solidFill>
                <a:effectLst/>
                <a:latin typeface="+mn-lt"/>
                <a:ea typeface="+mn-ea"/>
                <a:cs typeface="+mn-cs"/>
              </a:rPr>
              <a:t>Imagine if a cuvette, containing particles which are stationary, is illuminated by a laser and a frosted glass screen is used to view the sample cell. A classical speckle pattern would be seen  The speckle pattern will be stationary both in speckle size and position because the whole system is stationary. The dark spaces are where the phase additions of the scattered light are mutually destructive and cancel each other out (A). The bright blobs of light in the speckle pattern are where the light scattered from the particles arrives with the same phase and interfere constructively to form a bright patch (B).</a:t>
            </a:r>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8</a:t>
            </a:fld>
            <a:endParaRPr lang="en-US"/>
          </a:p>
        </p:txBody>
      </p:sp>
    </p:spTree>
    <p:extLst>
      <p:ext uri="{BB962C8B-B14F-4D97-AF65-F5344CB8AC3E}">
        <p14:creationId xmlns:p14="http://schemas.microsoft.com/office/powerpoint/2010/main" val="850504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6323"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95504180-2F77-4753-83AF-20B10D398E47}" type="slidenum">
              <a:rPr lang="en-US" altLang="en-US" sz="1000"/>
              <a:pPr/>
              <a:t>39</a:t>
            </a:fld>
            <a:endParaRPr lang="en-US" altLang="en-US" sz="1000"/>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r>
              <a:rPr lang="en-US" altLang="en-US" u="sng" smtClean="0"/>
              <a:t>Notes:</a:t>
            </a:r>
            <a:r>
              <a:rPr lang="en-US" altLang="en-US" smtClean="0"/>
              <a:t>  If the shape (sphere, random coil, rigid rod, etc.) is known, then the root mean square (rms) radius can be used to compute the “conventional” radii or dimensions.  For example:</a:t>
            </a:r>
          </a:p>
          <a:p>
            <a:endParaRPr lang="en-US" altLang="en-US" smtClean="0"/>
          </a:p>
          <a:p>
            <a:pPr>
              <a:buFontTx/>
              <a:buChar char="•"/>
            </a:pPr>
            <a:r>
              <a:rPr lang="en-US" altLang="en-US" smtClean="0"/>
              <a:t>  for a uniform density sphere with a radius r:   </a:t>
            </a:r>
          </a:p>
          <a:p>
            <a:pPr>
              <a:lnSpc>
                <a:spcPct val="110000"/>
              </a:lnSpc>
            </a:pPr>
            <a:r>
              <a:rPr lang="en-US" altLang="en-US" smtClean="0"/>
              <a:t>	</a:t>
            </a:r>
          </a:p>
          <a:p>
            <a:pPr>
              <a:buFontTx/>
              <a:buChar char="•"/>
            </a:pPr>
            <a:r>
              <a:rPr lang="en-US" altLang="en-US" smtClean="0"/>
              <a:t>  for a hollow sphere with a radius r:</a:t>
            </a:r>
          </a:p>
          <a:p>
            <a:pPr>
              <a:lnSpc>
                <a:spcPct val="110000"/>
              </a:lnSpc>
            </a:pPr>
            <a:r>
              <a:rPr lang="en-US" altLang="en-US" smtClean="0"/>
              <a:t>	</a:t>
            </a:r>
          </a:p>
          <a:p>
            <a:pPr>
              <a:buFontTx/>
              <a:buChar char="•"/>
            </a:pPr>
            <a:r>
              <a:rPr lang="en-US" altLang="en-US" smtClean="0"/>
              <a:t>  for a random coil polymer with average end to end length L:</a:t>
            </a:r>
          </a:p>
          <a:p>
            <a:pPr>
              <a:lnSpc>
                <a:spcPct val="100000"/>
              </a:lnSpc>
            </a:pPr>
            <a:r>
              <a:rPr lang="en-US" altLang="en-US" smtClean="0"/>
              <a:t>	</a:t>
            </a:r>
          </a:p>
          <a:p>
            <a:pPr>
              <a:buFontTx/>
              <a:buChar char="•"/>
            </a:pPr>
            <a:r>
              <a:rPr lang="en-US" altLang="en-US" smtClean="0"/>
              <a:t>  for a rigid rod with length L:</a:t>
            </a:r>
          </a:p>
          <a:p>
            <a:r>
              <a:rPr lang="en-US" altLang="en-US" smtClean="0"/>
              <a:t>	</a:t>
            </a:r>
          </a:p>
          <a:p>
            <a:endParaRPr lang="en-US" altLang="en-US" smtClean="0"/>
          </a:p>
        </p:txBody>
      </p:sp>
      <p:graphicFrame>
        <p:nvGraphicFramePr>
          <p:cNvPr id="56326" name="Object 4"/>
          <p:cNvGraphicFramePr>
            <a:graphicFrameLocks noChangeAspect="1"/>
          </p:cNvGraphicFramePr>
          <p:nvPr/>
        </p:nvGraphicFramePr>
        <p:xfrm>
          <a:off x="2743200" y="5410200"/>
          <a:ext cx="871538" cy="263525"/>
        </p:xfrm>
        <a:graphic>
          <a:graphicData uri="http://schemas.openxmlformats.org/presentationml/2006/ole">
            <mc:AlternateContent xmlns:mc="http://schemas.openxmlformats.org/markup-compatibility/2006">
              <mc:Choice xmlns:v="urn:schemas-microsoft-com:vml" Requires="v">
                <p:oleObj spid="_x0000_s20530" name="Equation" r:id="rId4" imgW="875920" imgH="266584" progId="Equation.3">
                  <p:embed/>
                </p:oleObj>
              </mc:Choice>
              <mc:Fallback>
                <p:oleObj name="Equation" r:id="rId4" imgW="875920" imgH="26658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410200"/>
                        <a:ext cx="871538"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7" name="Object 5"/>
          <p:cNvGraphicFramePr>
            <a:graphicFrameLocks noChangeAspect="1"/>
          </p:cNvGraphicFramePr>
          <p:nvPr/>
        </p:nvGraphicFramePr>
        <p:xfrm>
          <a:off x="2746375" y="6465888"/>
          <a:ext cx="703263" cy="261937"/>
        </p:xfrm>
        <a:graphic>
          <a:graphicData uri="http://schemas.openxmlformats.org/presentationml/2006/ole">
            <mc:AlternateContent xmlns:mc="http://schemas.openxmlformats.org/markup-compatibility/2006">
              <mc:Choice xmlns:v="urn:schemas-microsoft-com:vml" Requires="v">
                <p:oleObj spid="_x0000_s20531" name="Equation" r:id="rId6" imgW="710891" imgH="266584" progId="Equation.3">
                  <p:embed/>
                </p:oleObj>
              </mc:Choice>
              <mc:Fallback>
                <p:oleObj name="Equation" r:id="rId6" imgW="710891" imgH="26658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375" y="6465888"/>
                        <a:ext cx="703263"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8" name="Object 6"/>
          <p:cNvGraphicFramePr>
            <a:graphicFrameLocks noChangeAspect="1"/>
          </p:cNvGraphicFramePr>
          <p:nvPr/>
        </p:nvGraphicFramePr>
        <p:xfrm>
          <a:off x="2747963" y="6919913"/>
          <a:ext cx="785812" cy="260350"/>
        </p:xfrm>
        <a:graphic>
          <a:graphicData uri="http://schemas.openxmlformats.org/presentationml/2006/ole">
            <mc:AlternateContent xmlns:mc="http://schemas.openxmlformats.org/markup-compatibility/2006">
              <mc:Choice xmlns:v="urn:schemas-microsoft-com:vml" Requires="v">
                <p:oleObj spid="_x0000_s20532" name="Equation" r:id="rId8" imgW="799753" imgH="266584" progId="Equation.3">
                  <p:embed/>
                </p:oleObj>
              </mc:Choice>
              <mc:Fallback>
                <p:oleObj name="Equation" r:id="rId8" imgW="799753" imgH="26658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7963" y="6919913"/>
                        <a:ext cx="785812"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9" name="Object 7"/>
          <p:cNvGraphicFramePr>
            <a:graphicFrameLocks noChangeAspect="1"/>
          </p:cNvGraphicFramePr>
          <p:nvPr/>
        </p:nvGraphicFramePr>
        <p:xfrm>
          <a:off x="2822575" y="5938838"/>
          <a:ext cx="363538" cy="236537"/>
        </p:xfrm>
        <a:graphic>
          <a:graphicData uri="http://schemas.openxmlformats.org/presentationml/2006/ole">
            <mc:AlternateContent xmlns:mc="http://schemas.openxmlformats.org/markup-compatibility/2006">
              <mc:Choice xmlns:v="urn:schemas-microsoft-com:vml" Requires="v">
                <p:oleObj spid="_x0000_s20533" name="Equation" r:id="rId10" imgW="368300" imgH="241300" progId="Equation.3">
                  <p:embed/>
                </p:oleObj>
              </mc:Choice>
              <mc:Fallback>
                <p:oleObj name="Equation" r:id="rId10" imgW="3683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22575" y="5938838"/>
                        <a:ext cx="363538" cy="23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58032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7347"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E68E533A-9071-4914-AB2A-E603E7DB9CFD}" type="slidenum">
              <a:rPr lang="en-US" altLang="en-US" sz="1000"/>
              <a:pPr/>
              <a:t>40</a:t>
            </a:fld>
            <a:endParaRPr lang="en-US" altLang="en-US" sz="1000"/>
          </a:p>
        </p:txBody>
      </p:sp>
      <p:sp>
        <p:nvSpPr>
          <p:cNvPr id="57348" name="Rectangle 1026"/>
          <p:cNvSpPr>
            <a:spLocks noGrp="1" noRot="1" noChangeAspect="1" noChangeArrowheads="1" noTextEdit="1"/>
          </p:cNvSpPr>
          <p:nvPr>
            <p:ph type="sldImg"/>
          </p:nvPr>
        </p:nvSpPr>
        <p:spPr>
          <a:solidFill>
            <a:srgbClr val="FFFFFF"/>
          </a:solidFill>
          <a:ln/>
        </p:spPr>
      </p:sp>
      <p:sp>
        <p:nvSpPr>
          <p:cNvPr id="57349" name="Rectangle 1027"/>
          <p:cNvSpPr>
            <a:spLocks noGrp="1" noChangeArrowheads="1"/>
          </p:cNvSpPr>
          <p:nvPr>
            <p:ph type="body" idx="1"/>
          </p:nvPr>
        </p:nvSpPr>
        <p:spPr>
          <a:noFill/>
        </p:spPr>
        <p:txBody>
          <a:bodyPr/>
          <a:lstStyle/>
          <a:p>
            <a:r>
              <a:rPr lang="en-US" altLang="en-US" u="sng" smtClean="0"/>
              <a:t>Notes:</a:t>
            </a:r>
            <a:r>
              <a:rPr lang="en-US" altLang="en-US" smtClean="0"/>
              <a:t>  For a particle much smaller than the wavelength of the incident light, less than 10nm for 690nm wavelength light, there will be no measurable angular variation of the light in the plane defined perpendicular to the polarization axis.  For particles this small we can no longer accurately determine the radius.  However, it is still possible to determine the molar mass of the particle down to several hundred Daltons.  </a:t>
            </a:r>
          </a:p>
          <a:p>
            <a:endParaRPr lang="en-US" altLang="en-US" smtClean="0"/>
          </a:p>
        </p:txBody>
      </p:sp>
    </p:spTree>
    <p:extLst>
      <p:ext uri="{BB962C8B-B14F-4D97-AF65-F5344CB8AC3E}">
        <p14:creationId xmlns:p14="http://schemas.microsoft.com/office/powerpoint/2010/main" val="1802766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8371"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3FD115D4-A3B3-4CF2-95C1-7D43BA87CD38}" type="slidenum">
              <a:rPr lang="en-US" altLang="en-US" sz="1000"/>
              <a:pPr/>
              <a:t>41</a:t>
            </a:fld>
            <a:endParaRPr lang="en-US" altLang="en-US" sz="1000"/>
          </a:p>
        </p:txBody>
      </p:sp>
      <p:sp>
        <p:nvSpPr>
          <p:cNvPr id="58372" name="Rectangle 2"/>
          <p:cNvSpPr>
            <a:spLocks noGrp="1" noRot="1" noChangeAspect="1" noChangeArrowheads="1" noTextEdit="1"/>
          </p:cNvSpPr>
          <p:nvPr>
            <p:ph type="sldImg"/>
          </p:nvPr>
        </p:nvSpPr>
        <p:spPr>
          <a:ln/>
        </p:spPr>
      </p:sp>
      <p:sp>
        <p:nvSpPr>
          <p:cNvPr id="58373" name="Rectangle 4"/>
          <p:cNvSpPr>
            <a:spLocks noGrp="1" noChangeArrowheads="1"/>
          </p:cNvSpPr>
          <p:nvPr>
            <p:ph type="body" idx="1"/>
          </p:nvPr>
        </p:nvSpPr>
        <p:spPr>
          <a:noFill/>
        </p:spPr>
        <p:txBody>
          <a:bodyPr/>
          <a:lstStyle/>
          <a:p>
            <a:r>
              <a:rPr lang="en-US" altLang="en-US" u="sng" smtClean="0"/>
              <a:t>Notes:</a:t>
            </a:r>
            <a:r>
              <a:rPr lang="en-US" altLang="en-US" smtClean="0"/>
              <a:t>  Principle 1 as stated above is true for polymer homologs that differ only by molar mass. </a:t>
            </a:r>
          </a:p>
          <a:p>
            <a:r>
              <a:rPr lang="en-US" altLang="en-US" smtClean="0"/>
              <a:t> In general, the light scattering intensity of a polymer is proportional to 	a) the molar mass of the polymer,</a:t>
            </a:r>
          </a:p>
          <a:p>
            <a:r>
              <a:rPr lang="en-US" altLang="en-US" smtClean="0"/>
              <a:t>  	b) the concentration of the polymer, and </a:t>
            </a:r>
          </a:p>
          <a:p>
            <a:r>
              <a:rPr lang="en-US" altLang="en-US" smtClean="0"/>
              <a:t>	c) the </a:t>
            </a:r>
            <a:r>
              <a:rPr lang="en-US" altLang="en-US" i="1" smtClean="0"/>
              <a:t>square</a:t>
            </a:r>
            <a:r>
              <a:rPr lang="en-US" altLang="en-US" smtClean="0"/>
              <a:t> of </a:t>
            </a:r>
            <a:r>
              <a:rPr lang="en-US" altLang="en-US" i="1" smtClean="0"/>
              <a:t>dn/dc</a:t>
            </a:r>
            <a:r>
              <a:rPr lang="en-US" altLang="en-US" smtClean="0"/>
              <a:t>.</a:t>
            </a:r>
          </a:p>
          <a:p>
            <a:r>
              <a:rPr lang="en-US" altLang="en-US" smtClean="0"/>
              <a:t> Therefore to determine the molar mass of a polymer one must know the light scattering intensity (measured with a DAWN or a miniDAWN), the concentration of the polymer, and the specific refractive index increment (</a:t>
            </a:r>
            <a:r>
              <a:rPr lang="en-US" altLang="en-US" i="1" smtClean="0"/>
              <a:t>dn</a:t>
            </a:r>
            <a:r>
              <a:rPr lang="en-US" altLang="en-US" smtClean="0"/>
              <a:t>/</a:t>
            </a:r>
            <a:r>
              <a:rPr lang="en-US" altLang="en-US" i="1" smtClean="0"/>
              <a:t>dc</a:t>
            </a:r>
            <a:r>
              <a:rPr lang="en-US" altLang="en-US" smtClean="0"/>
              <a:t>) of the polymer.</a:t>
            </a:r>
          </a:p>
          <a:p>
            <a:r>
              <a:rPr lang="en-US" altLang="en-US" smtClean="0"/>
              <a:t>Special procedures must be taken if the sample absorbs or if the sample fluoresces with excitation at the wavelength of the laser.</a:t>
            </a:r>
          </a:p>
          <a:p>
            <a:r>
              <a:rPr lang="en-US" altLang="en-US" smtClean="0"/>
              <a:t>Principle 2:  Since the angular dependence of the scattering depends only upon the rms radius of the polymer, the rms radius can be determined without knowing the concentration or the </a:t>
            </a:r>
            <a:r>
              <a:rPr lang="en-US" altLang="en-US" i="1" smtClean="0"/>
              <a:t>dn</a:t>
            </a:r>
            <a:r>
              <a:rPr lang="en-US" altLang="en-US" smtClean="0"/>
              <a:t>/</a:t>
            </a:r>
            <a:r>
              <a:rPr lang="en-US" altLang="en-US" i="1" smtClean="0"/>
              <a:t>dc</a:t>
            </a:r>
            <a:r>
              <a:rPr lang="en-US" altLang="en-US" smtClean="0"/>
              <a:t> value of the polymer.</a:t>
            </a:r>
          </a:p>
          <a:p>
            <a:r>
              <a:rPr lang="en-US" altLang="en-US" smtClean="0"/>
              <a:t>See </a:t>
            </a:r>
            <a:r>
              <a:rPr lang="en-US" altLang="en-US" u="sng" smtClean="0"/>
              <a:t>Physical Chemistry: with Applications to the Life Science, </a:t>
            </a:r>
            <a:r>
              <a:rPr lang="en-US" altLang="en-US" smtClean="0"/>
              <a:t>Eisenberg, D. &amp; Crothers, D., The Benjamin/Cummings Pub. Co.,1979 for a relatively simple derivation of light scattering equations.</a:t>
            </a:r>
          </a:p>
        </p:txBody>
      </p:sp>
    </p:spTree>
    <p:extLst>
      <p:ext uri="{BB962C8B-B14F-4D97-AF65-F5344CB8AC3E}">
        <p14:creationId xmlns:p14="http://schemas.microsoft.com/office/powerpoint/2010/main" val="1353344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59395"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4DC87EE1-44C2-4BD1-AE7E-018082BCCB8D}" type="slidenum">
              <a:rPr lang="en-US" altLang="en-US" sz="1000"/>
              <a:pPr/>
              <a:t>42</a:t>
            </a:fld>
            <a:endParaRPr lang="en-US" altLang="en-US" sz="1000"/>
          </a:p>
        </p:txBody>
      </p:sp>
      <p:sp>
        <p:nvSpPr>
          <p:cNvPr id="59396" name="Rectangle 2"/>
          <p:cNvSpPr>
            <a:spLocks noGrp="1" noRot="1" noChangeAspect="1" noChangeArrowheads="1" noTextEdit="1"/>
          </p:cNvSpPr>
          <p:nvPr>
            <p:ph type="sldImg"/>
          </p:nvPr>
        </p:nvSpPr>
        <p:spPr>
          <a:ln/>
        </p:spPr>
      </p:sp>
      <p:sp>
        <p:nvSpPr>
          <p:cNvPr id="59397" name="Rectangle 4"/>
          <p:cNvSpPr>
            <a:spLocks noGrp="1" noChangeArrowheads="1"/>
          </p:cNvSpPr>
          <p:nvPr>
            <p:ph type="body" idx="1"/>
          </p:nvPr>
        </p:nvSpPr>
        <p:spPr>
          <a:noFill/>
        </p:spPr>
        <p:txBody>
          <a:bodyPr/>
          <a:lstStyle/>
          <a:p>
            <a:r>
              <a:rPr lang="en-US" altLang="en-US" u="sng" smtClean="0"/>
              <a:t>Notes:</a:t>
            </a:r>
            <a:r>
              <a:rPr lang="en-US" altLang="en-US" smtClean="0"/>
              <a:t>  The Rayleigh-Gans-Debye (RGD) approximation is a powerful generalization of light scattering theory that is applicable for particles much smaller than the wavelength of the light.  The two conditions that must hold for the RGD approximation are:</a:t>
            </a:r>
          </a:p>
          <a:p>
            <a:r>
              <a:rPr lang="en-US" altLang="en-US" smtClean="0"/>
              <a:t>1.  The polymer must be effectively invisible in the solvent, </a:t>
            </a:r>
            <a:r>
              <a:rPr lang="en-US" altLang="en-US" i="1" smtClean="0"/>
              <a:t>i.e.</a:t>
            </a:r>
            <a:r>
              <a:rPr lang="en-US" altLang="en-US" smtClean="0"/>
              <a:t>, </a:t>
            </a:r>
            <a:r>
              <a:rPr lang="en-US" altLang="en-US" smtClean="0">
                <a:sym typeface="Symbol" panose="05050102010706020507" pitchFamily="18" charset="2"/>
              </a:rPr>
              <a:t></a:t>
            </a:r>
            <a:r>
              <a:rPr lang="en-US" altLang="en-US" i="1" smtClean="0"/>
              <a:t>m</a:t>
            </a:r>
            <a:r>
              <a:rPr lang="en-US" altLang="en-US" smtClean="0"/>
              <a:t> - 1</a:t>
            </a:r>
            <a:r>
              <a:rPr lang="en-US" altLang="en-US" smtClean="0">
                <a:sym typeface="Symbol" panose="05050102010706020507" pitchFamily="18" charset="2"/>
              </a:rPr>
              <a:t></a:t>
            </a:r>
            <a:r>
              <a:rPr lang="en-US" altLang="en-US" smtClean="0"/>
              <a:t> &lt;&lt; 1, where </a:t>
            </a:r>
            <a:r>
              <a:rPr lang="en-US" altLang="en-US" i="1" smtClean="0"/>
              <a:t>m</a:t>
            </a:r>
            <a:r>
              <a:rPr lang="en-US" altLang="en-US" smtClean="0"/>
              <a:t> = </a:t>
            </a:r>
            <a:r>
              <a:rPr lang="en-US" altLang="en-US" i="1" smtClean="0"/>
              <a:t>n</a:t>
            </a:r>
            <a:r>
              <a:rPr lang="en-US" altLang="en-US" smtClean="0"/>
              <a:t>/</a:t>
            </a:r>
            <a:r>
              <a:rPr lang="en-US" altLang="en-US" i="1" smtClean="0"/>
              <a:t>n</a:t>
            </a:r>
            <a:r>
              <a:rPr lang="en-US" altLang="en-US" baseline="-25000" smtClean="0"/>
              <a:t>0 </a:t>
            </a:r>
            <a:r>
              <a:rPr lang="en-US" altLang="en-US" smtClean="0"/>
              <a:t> is the ratio of the refractive index of the polymer to the refractive index of the solvent.  </a:t>
            </a:r>
          </a:p>
          <a:p>
            <a:r>
              <a:rPr lang="en-US" altLang="en-US" smtClean="0"/>
              <a:t>2.  The polymer does not disturb the phase of the laser light:	</a:t>
            </a:r>
          </a:p>
          <a:p>
            <a:r>
              <a:rPr lang="en-US" altLang="en-US" smtClean="0"/>
              <a:t>            [ (4</a:t>
            </a:r>
            <a:r>
              <a:rPr lang="en-US" altLang="en-US" i="1" smtClean="0">
                <a:latin typeface="Symbol" panose="05050102010706020507" pitchFamily="18" charset="2"/>
                <a:sym typeface="Symbol" panose="05050102010706020507" pitchFamily="18" charset="2"/>
              </a:rPr>
              <a:t></a:t>
            </a:r>
            <a:r>
              <a:rPr lang="en-US" altLang="en-US" i="1" smtClean="0">
                <a:sym typeface="Symbol" panose="05050102010706020507" pitchFamily="18" charset="2"/>
              </a:rPr>
              <a:t>r </a:t>
            </a:r>
            <a:r>
              <a:rPr lang="en-US" altLang="en-US" i="1" smtClean="0"/>
              <a:t>n</a:t>
            </a:r>
            <a:r>
              <a:rPr lang="en-US" altLang="en-US" baseline="-25000" smtClean="0"/>
              <a:t>0</a:t>
            </a:r>
            <a:r>
              <a:rPr lang="en-US" altLang="en-US" smtClean="0">
                <a:sym typeface="Symbol" panose="05050102010706020507" pitchFamily="18" charset="2"/>
              </a:rPr>
              <a:t>) / </a:t>
            </a:r>
            <a:r>
              <a:rPr lang="en-US" altLang="en-US" i="1" smtClean="0">
                <a:latin typeface="Symbol" panose="05050102010706020507" pitchFamily="18" charset="2"/>
                <a:sym typeface="Symbol" panose="05050102010706020507" pitchFamily="18" charset="2"/>
              </a:rPr>
              <a:t></a:t>
            </a:r>
            <a:r>
              <a:rPr lang="en-US" altLang="en-US" baseline="-25000" smtClean="0">
                <a:sym typeface="Symbol" panose="05050102010706020507" pitchFamily="18" charset="2"/>
              </a:rPr>
              <a:t>0</a:t>
            </a:r>
            <a:r>
              <a:rPr lang="en-US" altLang="en-US" smtClean="0">
                <a:sym typeface="Symbol" panose="05050102010706020507" pitchFamily="18" charset="2"/>
              </a:rPr>
              <a:t> ]</a:t>
            </a:r>
            <a:r>
              <a:rPr lang="en-US" altLang="en-US" baseline="-25000" smtClean="0">
                <a:sym typeface="Symbol" panose="05050102010706020507" pitchFamily="18" charset="2"/>
              </a:rPr>
              <a:t>   </a:t>
            </a:r>
            <a:r>
              <a:rPr lang="en-US" altLang="en-US" smtClean="0"/>
              <a:t> </a:t>
            </a:r>
            <a:r>
              <a:rPr lang="en-US" altLang="en-US" smtClean="0">
                <a:sym typeface="Symbol" panose="05050102010706020507" pitchFamily="18" charset="2"/>
              </a:rPr>
              <a:t></a:t>
            </a:r>
            <a:r>
              <a:rPr lang="en-US" altLang="en-US" i="1" smtClean="0"/>
              <a:t>m</a:t>
            </a:r>
            <a:r>
              <a:rPr lang="en-US" altLang="en-US" smtClean="0"/>
              <a:t> - 1</a:t>
            </a:r>
            <a:r>
              <a:rPr lang="en-US" altLang="en-US" smtClean="0">
                <a:sym typeface="Symbol" panose="05050102010706020507" pitchFamily="18" charset="2"/>
              </a:rPr>
              <a:t></a:t>
            </a:r>
            <a:r>
              <a:rPr lang="en-US" altLang="en-US" smtClean="0"/>
              <a:t> sin(</a:t>
            </a:r>
            <a:r>
              <a:rPr lang="en-US" altLang="en-US" smtClean="0">
                <a:sym typeface="Symbol" panose="05050102010706020507" pitchFamily="18" charset="2"/>
              </a:rPr>
              <a:t>/2) &lt;&lt; 1, </a:t>
            </a:r>
          </a:p>
          <a:p>
            <a:r>
              <a:rPr lang="en-US" altLang="en-US" smtClean="0">
                <a:sym typeface="Symbol" panose="05050102010706020507" pitchFamily="18" charset="2"/>
              </a:rPr>
              <a:t>where </a:t>
            </a:r>
            <a:r>
              <a:rPr lang="en-US" altLang="en-US" i="1" smtClean="0">
                <a:sym typeface="Symbol" panose="05050102010706020507" pitchFamily="18" charset="2"/>
              </a:rPr>
              <a:t>r </a:t>
            </a:r>
            <a:r>
              <a:rPr lang="en-US" altLang="en-US" smtClean="0">
                <a:sym typeface="Symbol" panose="05050102010706020507" pitchFamily="18" charset="2"/>
              </a:rPr>
              <a:t>is the polymer radius and </a:t>
            </a:r>
            <a:r>
              <a:rPr lang="en-US" altLang="en-US" i="1" smtClean="0">
                <a:latin typeface="Symbol" panose="05050102010706020507" pitchFamily="18" charset="2"/>
                <a:sym typeface="Symbol" panose="05050102010706020507" pitchFamily="18" charset="2"/>
              </a:rPr>
              <a:t></a:t>
            </a:r>
            <a:r>
              <a:rPr lang="en-US" altLang="en-US" baseline="-25000" smtClean="0">
                <a:sym typeface="Symbol" panose="05050102010706020507" pitchFamily="18" charset="2"/>
              </a:rPr>
              <a:t>0</a:t>
            </a:r>
            <a:r>
              <a:rPr lang="en-US" altLang="en-US" smtClean="0">
                <a:sym typeface="Symbol" panose="05050102010706020507" pitchFamily="18" charset="2"/>
              </a:rPr>
              <a:t> is the laser wavelength in vacuum.  The second condition is equivalent to the size of the particle being much smaller than the wavelength.</a:t>
            </a:r>
          </a:p>
          <a:p>
            <a:r>
              <a:rPr lang="en-US" altLang="en-US" smtClean="0">
                <a:sym typeface="Symbol" panose="05050102010706020507" pitchFamily="18" charset="2"/>
              </a:rPr>
              <a:t>Consider an example:  Polystyrene (PS) in toluene. </a:t>
            </a:r>
            <a:r>
              <a:rPr lang="en-US" altLang="en-US" i="1" smtClean="0">
                <a:sym typeface="Symbol" panose="05050102010706020507" pitchFamily="18" charset="2"/>
              </a:rPr>
              <a:t>n</a:t>
            </a:r>
            <a:r>
              <a:rPr lang="en-US" altLang="en-US" smtClean="0">
                <a:sym typeface="Symbol" panose="05050102010706020507" pitchFamily="18" charset="2"/>
              </a:rPr>
              <a:t> = 1.59,  </a:t>
            </a:r>
            <a:r>
              <a:rPr lang="en-US" altLang="en-US" i="1" smtClean="0">
                <a:sym typeface="Symbol" panose="05050102010706020507" pitchFamily="18" charset="2"/>
              </a:rPr>
              <a:t>n</a:t>
            </a:r>
            <a:r>
              <a:rPr lang="en-US" altLang="en-US" baseline="-25000" smtClean="0">
                <a:sym typeface="Symbol" panose="05050102010706020507" pitchFamily="18" charset="2"/>
              </a:rPr>
              <a:t>0</a:t>
            </a:r>
            <a:r>
              <a:rPr lang="en-US" altLang="en-US" smtClean="0">
                <a:sym typeface="Symbol" panose="05050102010706020507" pitchFamily="18" charset="2"/>
              </a:rPr>
              <a:t> = 1.497</a:t>
            </a:r>
          </a:p>
          <a:p>
            <a:r>
              <a:rPr lang="en-US" altLang="en-US" smtClean="0">
                <a:sym typeface="Symbol" panose="05050102010706020507" pitchFamily="18" charset="2"/>
              </a:rPr>
              <a:t>                  therefore  </a:t>
            </a:r>
            <a:r>
              <a:rPr lang="en-US" altLang="en-US" i="1" smtClean="0">
                <a:sym typeface="Symbol" panose="05050102010706020507" pitchFamily="18" charset="2"/>
              </a:rPr>
              <a:t>m</a:t>
            </a:r>
            <a:r>
              <a:rPr lang="en-US" altLang="en-US" smtClean="0">
                <a:sym typeface="Symbol" panose="05050102010706020507" pitchFamily="18" charset="2"/>
              </a:rPr>
              <a:t> - 1 = 1.06 - 1 = 0.06 &lt;&lt; 1</a:t>
            </a:r>
          </a:p>
          <a:p>
            <a:r>
              <a:rPr lang="en-US" altLang="en-US" smtClean="0">
                <a:sym typeface="Symbol" panose="05050102010706020507" pitchFamily="18" charset="2"/>
              </a:rPr>
              <a:t>If laser wavelength = 690 nm, and polymer radius is 50 nm,  then for the 90 degree detector:  </a:t>
            </a:r>
            <a:r>
              <a:rPr lang="en-US" altLang="en-US" smtClean="0"/>
              <a:t>[ (4</a:t>
            </a:r>
            <a:r>
              <a:rPr lang="en-US" altLang="en-US" i="1" smtClean="0">
                <a:latin typeface="Symbol" panose="05050102010706020507" pitchFamily="18" charset="2"/>
                <a:sym typeface="Symbol" panose="05050102010706020507" pitchFamily="18" charset="2"/>
              </a:rPr>
              <a:t></a:t>
            </a:r>
            <a:r>
              <a:rPr lang="en-US" altLang="en-US" i="1" smtClean="0">
                <a:sym typeface="Symbol" panose="05050102010706020507" pitchFamily="18" charset="2"/>
              </a:rPr>
              <a:t>r </a:t>
            </a:r>
            <a:r>
              <a:rPr lang="en-US" altLang="en-US" i="1" smtClean="0"/>
              <a:t>n</a:t>
            </a:r>
            <a:r>
              <a:rPr lang="en-US" altLang="en-US" baseline="-25000" smtClean="0"/>
              <a:t>0</a:t>
            </a:r>
            <a:r>
              <a:rPr lang="en-US" altLang="en-US" smtClean="0">
                <a:sym typeface="Symbol" panose="05050102010706020507" pitchFamily="18" charset="2"/>
              </a:rPr>
              <a:t>)/ </a:t>
            </a:r>
            <a:r>
              <a:rPr lang="en-US" altLang="en-US" i="1" smtClean="0">
                <a:latin typeface="Symbol" panose="05050102010706020507" pitchFamily="18" charset="2"/>
                <a:sym typeface="Symbol" panose="05050102010706020507" pitchFamily="18" charset="2"/>
              </a:rPr>
              <a:t></a:t>
            </a:r>
            <a:r>
              <a:rPr lang="en-US" altLang="en-US" baseline="-25000" smtClean="0">
                <a:sym typeface="Symbol" panose="05050102010706020507" pitchFamily="18" charset="2"/>
              </a:rPr>
              <a:t>0</a:t>
            </a:r>
            <a:r>
              <a:rPr lang="en-US" altLang="en-US" smtClean="0">
                <a:sym typeface="Symbol" panose="05050102010706020507" pitchFamily="18" charset="2"/>
              </a:rPr>
              <a:t> ] </a:t>
            </a:r>
            <a:r>
              <a:rPr lang="en-US" altLang="en-US" i="1" smtClean="0"/>
              <a:t>m</a:t>
            </a:r>
            <a:r>
              <a:rPr lang="en-US" altLang="en-US" smtClean="0"/>
              <a:t> - 1</a:t>
            </a:r>
            <a:r>
              <a:rPr lang="en-US" altLang="en-US" smtClean="0">
                <a:sym typeface="Symbol" panose="05050102010706020507" pitchFamily="18" charset="2"/>
              </a:rPr>
              <a:t></a:t>
            </a:r>
            <a:r>
              <a:rPr lang="en-US" altLang="en-US" smtClean="0"/>
              <a:t> sin(</a:t>
            </a:r>
            <a:r>
              <a:rPr lang="en-US" altLang="en-US" smtClean="0">
                <a:sym typeface="Symbol" panose="05050102010706020507" pitchFamily="18" charset="2"/>
              </a:rPr>
              <a:t>/2)  = 0.058 &lt;&lt; 1	</a:t>
            </a:r>
          </a:p>
          <a:p>
            <a:r>
              <a:rPr lang="en-US" altLang="en-US" smtClean="0">
                <a:sym typeface="Symbol" panose="05050102010706020507" pitchFamily="18" charset="2"/>
              </a:rPr>
              <a:t>Approximations are valid at 690 nm for PS in toluene up to at least a molar mass of 5,000,000 daltons!  The approximation is better at lower angles</a:t>
            </a:r>
          </a:p>
          <a:p>
            <a:r>
              <a:rPr lang="en-US" altLang="en-US" smtClean="0">
                <a:sym typeface="Symbol" panose="05050102010706020507" pitchFamily="18" charset="2"/>
              </a:rPr>
              <a:t>Lastly, the concentration correction is based on the assumption that particles interact at a single point 	</a:t>
            </a:r>
          </a:p>
        </p:txBody>
      </p:sp>
    </p:spTree>
    <p:extLst>
      <p:ext uri="{BB962C8B-B14F-4D97-AF65-F5344CB8AC3E}">
        <p14:creationId xmlns:p14="http://schemas.microsoft.com/office/powerpoint/2010/main" val="234487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60419"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C68E7441-3863-4855-BB7A-D3721E55DD90}" type="slidenum">
              <a:rPr lang="en-US" altLang="en-US" sz="1000"/>
              <a:pPr/>
              <a:t>43</a:t>
            </a:fld>
            <a:endParaRPr lang="en-US" altLang="en-US" sz="1000"/>
          </a:p>
        </p:txBody>
      </p:sp>
      <p:sp>
        <p:nvSpPr>
          <p:cNvPr id="60420" name="Rectangle 2050"/>
          <p:cNvSpPr>
            <a:spLocks noGrp="1" noRot="1" noChangeAspect="1" noChangeArrowheads="1" noTextEdit="1"/>
          </p:cNvSpPr>
          <p:nvPr>
            <p:ph type="sldImg"/>
          </p:nvPr>
        </p:nvSpPr>
        <p:spPr>
          <a:ln/>
        </p:spPr>
      </p:sp>
      <p:sp>
        <p:nvSpPr>
          <p:cNvPr id="60421" name="Rectangle 2052"/>
          <p:cNvSpPr>
            <a:spLocks noGrp="1" noChangeArrowheads="1"/>
          </p:cNvSpPr>
          <p:nvPr>
            <p:ph type="body" idx="1"/>
          </p:nvPr>
        </p:nvSpPr>
        <p:spPr>
          <a:noFill/>
        </p:spPr>
        <p:txBody>
          <a:bodyPr lIns="92075" tIns="46038" rIns="92075" bIns="46038"/>
          <a:lstStyle/>
          <a:p>
            <a:r>
              <a:rPr lang="en-US" altLang="en-US" u="sng" smtClean="0"/>
              <a:t>Notes:</a:t>
            </a:r>
            <a:r>
              <a:rPr lang="en-US" altLang="en-US" smtClean="0"/>
              <a:t>  </a:t>
            </a:r>
            <a:r>
              <a:rPr lang="en-US" altLang="en-US" b="1" smtClean="0"/>
              <a:t>Notice the </a:t>
            </a:r>
            <a:r>
              <a:rPr lang="en-US" altLang="en-US" b="1" i="1" smtClean="0"/>
              <a:t>dn</a:t>
            </a:r>
            <a:r>
              <a:rPr lang="en-US" altLang="en-US" b="1" smtClean="0"/>
              <a:t>/</a:t>
            </a:r>
            <a:r>
              <a:rPr lang="en-US" altLang="en-US" b="1" i="1" smtClean="0"/>
              <a:t>dc</a:t>
            </a:r>
            <a:r>
              <a:rPr lang="en-US" altLang="en-US" b="1" smtClean="0"/>
              <a:t> term in </a:t>
            </a:r>
            <a:r>
              <a:rPr lang="en-US" altLang="en-US" b="1" i="1" smtClean="0"/>
              <a:t>K</a:t>
            </a:r>
            <a:r>
              <a:rPr lang="en-US" altLang="en-US" b="1" smtClean="0"/>
              <a:t>*.</a:t>
            </a:r>
            <a:r>
              <a:rPr lang="en-US" altLang="en-US" smtClean="0"/>
              <a:t>  </a:t>
            </a:r>
          </a:p>
          <a:p>
            <a:r>
              <a:rPr lang="en-US" altLang="en-US" smtClean="0"/>
              <a:t>1)  This is the specific refractive index increment for the polymer in solution.  It is a measure of the change in the refractive index of the polymer solution as the polymer concentration changes.</a:t>
            </a:r>
          </a:p>
          <a:p>
            <a:r>
              <a:rPr lang="en-US" altLang="en-US" smtClean="0"/>
              <a:t>2)  The </a:t>
            </a:r>
            <a:r>
              <a:rPr lang="en-US" altLang="en-US" i="1" smtClean="0"/>
              <a:t>dn</a:t>
            </a:r>
            <a:r>
              <a:rPr lang="en-US" altLang="en-US" smtClean="0"/>
              <a:t>/</a:t>
            </a:r>
            <a:r>
              <a:rPr lang="en-US" altLang="en-US" i="1" smtClean="0"/>
              <a:t>dc</a:t>
            </a:r>
            <a:r>
              <a:rPr lang="en-US" altLang="en-US" smtClean="0"/>
              <a:t> for the polymer in the solvent </a:t>
            </a:r>
            <a:r>
              <a:rPr lang="en-US" altLang="en-US" i="1" smtClean="0"/>
              <a:t>must</a:t>
            </a:r>
            <a:r>
              <a:rPr lang="en-US" altLang="en-US" smtClean="0"/>
              <a:t> be known to compute a molar mass by light scattering!</a:t>
            </a:r>
          </a:p>
          <a:p>
            <a:r>
              <a:rPr lang="en-US" altLang="en-US" smtClean="0"/>
              <a:t>3)  Since the </a:t>
            </a:r>
            <a:r>
              <a:rPr lang="en-US" altLang="en-US" i="1" smtClean="0"/>
              <a:t>dn</a:t>
            </a:r>
            <a:r>
              <a:rPr lang="en-US" altLang="en-US" smtClean="0"/>
              <a:t>/</a:t>
            </a:r>
            <a:r>
              <a:rPr lang="en-US" altLang="en-US" i="1" smtClean="0"/>
              <a:t>dc</a:t>
            </a:r>
            <a:r>
              <a:rPr lang="en-US" altLang="en-US" smtClean="0"/>
              <a:t> term is squared, a </a:t>
            </a:r>
            <a:r>
              <a:rPr lang="en-US" altLang="en-US" b="1" smtClean="0"/>
              <a:t>10</a:t>
            </a:r>
            <a:r>
              <a:rPr lang="en-US" altLang="en-US" smtClean="0"/>
              <a:t>% error in the </a:t>
            </a:r>
            <a:r>
              <a:rPr lang="en-US" altLang="en-US" i="1" smtClean="0"/>
              <a:t>dn</a:t>
            </a:r>
            <a:r>
              <a:rPr lang="en-US" altLang="en-US" smtClean="0"/>
              <a:t>/</a:t>
            </a:r>
            <a:r>
              <a:rPr lang="en-US" altLang="en-US" i="1" smtClean="0"/>
              <a:t>dc</a:t>
            </a:r>
            <a:r>
              <a:rPr lang="en-US" altLang="en-US" smtClean="0"/>
              <a:t> value will result in a </a:t>
            </a:r>
            <a:r>
              <a:rPr lang="en-US" altLang="en-US" b="1" smtClean="0"/>
              <a:t>20%</a:t>
            </a:r>
            <a:r>
              <a:rPr lang="en-US" altLang="en-US" smtClean="0"/>
              <a:t> error in the computed molar mass in a microbatch or batch type experiment in which the concentration of the polymer is determined independently.  In SEC/MALS using an on-line refractive index detector to determine the polymer concentration the computed molar mass depends only upon </a:t>
            </a:r>
            <a:r>
              <a:rPr lang="en-US" altLang="en-US" i="1" smtClean="0"/>
              <a:t>dn</a:t>
            </a:r>
            <a:r>
              <a:rPr lang="en-US" altLang="en-US" smtClean="0"/>
              <a:t>/</a:t>
            </a:r>
            <a:r>
              <a:rPr lang="en-US" altLang="en-US" i="1" smtClean="0"/>
              <a:t>dc</a:t>
            </a:r>
            <a:r>
              <a:rPr lang="en-US" altLang="en-US" smtClean="0"/>
              <a:t> to the first order.  A 10% error in </a:t>
            </a:r>
            <a:r>
              <a:rPr lang="en-US" altLang="en-US" i="1" smtClean="0"/>
              <a:t>dn</a:t>
            </a:r>
            <a:r>
              <a:rPr lang="en-US" altLang="en-US" smtClean="0"/>
              <a:t>/</a:t>
            </a:r>
            <a:r>
              <a:rPr lang="en-US" altLang="en-US" i="1" smtClean="0"/>
              <a:t>dc</a:t>
            </a:r>
            <a:r>
              <a:rPr lang="en-US" altLang="en-US" smtClean="0"/>
              <a:t> will result in a 10% error in the molar mass.</a:t>
            </a:r>
          </a:p>
          <a:p>
            <a:r>
              <a:rPr lang="en-US" altLang="en-US" u="sng" smtClean="0"/>
              <a:t>Key Ideas</a:t>
            </a:r>
            <a:endParaRPr lang="en-US" altLang="en-US" smtClean="0"/>
          </a:p>
          <a:p>
            <a:pPr>
              <a:buFontTx/>
              <a:buChar char="•"/>
            </a:pPr>
            <a:r>
              <a:rPr lang="en-US" altLang="en-US" smtClean="0"/>
              <a:t> </a:t>
            </a:r>
            <a:r>
              <a:rPr lang="en-US" altLang="en-US" b="1" smtClean="0"/>
              <a:t>excess Rayleigh ratio </a:t>
            </a:r>
            <a:r>
              <a:rPr lang="en-US" altLang="en-US" b="1" i="1" smtClean="0"/>
              <a:t>R</a:t>
            </a:r>
            <a:r>
              <a:rPr lang="en-US" altLang="en-US" b="1" smtClean="0"/>
              <a:t>(</a:t>
            </a:r>
            <a:r>
              <a:rPr lang="en-US" altLang="en-US" b="1" i="1" smtClean="0">
                <a:latin typeface="Symbol" panose="05050102010706020507" pitchFamily="18" charset="2"/>
              </a:rPr>
              <a:t>q</a:t>
            </a:r>
            <a:r>
              <a:rPr lang="en-US" altLang="en-US" b="1" smtClean="0"/>
              <a:t>)</a:t>
            </a:r>
            <a:r>
              <a:rPr lang="en-US" altLang="en-US" smtClean="0"/>
              <a:t>  -  The actual measurement of scattered light depends on several factors, including the angle, distance from detector to scattering volume, incident light intensity, and the volume of sample illuminated.  The excess Rayleigh ratio is a ratio of the scattered and incident light intensities that takes into account these different factors.  It is called the </a:t>
            </a:r>
            <a:r>
              <a:rPr lang="en-US" altLang="en-US" i="1" smtClean="0"/>
              <a:t>excess</a:t>
            </a:r>
            <a:r>
              <a:rPr lang="en-US" altLang="en-US" smtClean="0"/>
              <a:t> ratio because it is for scattered light in excess of scattered light from the solvent, </a:t>
            </a:r>
            <a:r>
              <a:rPr lang="en-US" altLang="en-US" i="1" smtClean="0"/>
              <a:t>i.e.</a:t>
            </a:r>
            <a:r>
              <a:rPr lang="en-US" altLang="en-US" smtClean="0"/>
              <a:t>, for the solute alone.  The excess Rayleigh ratio </a:t>
            </a:r>
            <a:r>
              <a:rPr lang="en-US" altLang="en-US" smtClean="0">
                <a:sym typeface="Symbol" panose="05050102010706020507" pitchFamily="18" charset="2"/>
              </a:rPr>
              <a:t>is measured by the DAWN or the miniDAWN instruments.</a:t>
            </a:r>
          </a:p>
        </p:txBody>
      </p:sp>
    </p:spTree>
    <p:extLst>
      <p:ext uri="{BB962C8B-B14F-4D97-AF65-F5344CB8AC3E}">
        <p14:creationId xmlns:p14="http://schemas.microsoft.com/office/powerpoint/2010/main" val="4220846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61443"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68DC0117-3A78-4566-9BC5-14A482D1DC5A}" type="slidenum">
              <a:rPr lang="en-US" altLang="en-US" sz="1000"/>
              <a:pPr/>
              <a:t>44</a:t>
            </a:fld>
            <a:endParaRPr lang="en-US" altLang="en-US" sz="1000"/>
          </a:p>
        </p:txBody>
      </p:sp>
      <p:sp>
        <p:nvSpPr>
          <p:cNvPr id="61444" name="Rectangle 2"/>
          <p:cNvSpPr>
            <a:spLocks noGrp="1" noRot="1" noChangeAspect="1" noChangeArrowheads="1" noTextEdit="1"/>
          </p:cNvSpPr>
          <p:nvPr>
            <p:ph type="sldImg"/>
          </p:nvPr>
        </p:nvSpPr>
        <p:spPr>
          <a:ln/>
        </p:spPr>
      </p:sp>
      <p:sp>
        <p:nvSpPr>
          <p:cNvPr id="61445" name="Rectangle 4"/>
          <p:cNvSpPr>
            <a:spLocks noGrp="1" noChangeArrowheads="1"/>
          </p:cNvSpPr>
          <p:nvPr>
            <p:ph type="body" idx="1"/>
          </p:nvPr>
        </p:nvSpPr>
        <p:spPr>
          <a:noFill/>
        </p:spPr>
        <p:txBody>
          <a:bodyPr/>
          <a:lstStyle/>
          <a:p>
            <a:r>
              <a:rPr lang="en-US" altLang="en-US" u="sng" smtClean="0"/>
              <a:t>Notes:</a:t>
            </a:r>
            <a:r>
              <a:rPr lang="en-US" altLang="en-US" smtClean="0"/>
              <a:t>  The second virial coefficient (</a:t>
            </a:r>
            <a:r>
              <a:rPr lang="en-US" altLang="en-US" i="1" smtClean="0"/>
              <a:t>A</a:t>
            </a:r>
            <a:r>
              <a:rPr lang="en-US" altLang="en-US" baseline="-25000" smtClean="0"/>
              <a:t>2</a:t>
            </a:r>
            <a:r>
              <a:rPr lang="en-US" altLang="en-US" smtClean="0"/>
              <a:t>) is a thermodynamic term which is indicative of the solvent - solute interaction.</a:t>
            </a:r>
          </a:p>
          <a:p>
            <a:pPr>
              <a:lnSpc>
                <a:spcPct val="30000"/>
              </a:lnSpc>
            </a:pPr>
            <a:endParaRPr lang="en-US" altLang="en-US" smtClean="0"/>
          </a:p>
          <a:p>
            <a:r>
              <a:rPr lang="en-US" altLang="en-US" smtClean="0"/>
              <a:t>If </a:t>
            </a:r>
            <a:r>
              <a:rPr lang="en-US" altLang="en-US" i="1" smtClean="0"/>
              <a:t>A</a:t>
            </a:r>
            <a:r>
              <a:rPr lang="en-US" altLang="en-US" baseline="-25000" smtClean="0"/>
              <a:t>2</a:t>
            </a:r>
            <a:r>
              <a:rPr lang="en-US" altLang="en-US" smtClean="0"/>
              <a:t> &gt; 0:  The solvent is a “good” solvent for the given polymer.</a:t>
            </a:r>
          </a:p>
          <a:p>
            <a:pPr>
              <a:lnSpc>
                <a:spcPct val="10000"/>
              </a:lnSpc>
            </a:pPr>
            <a:endParaRPr lang="en-US" altLang="en-US" smtClean="0"/>
          </a:p>
          <a:p>
            <a:r>
              <a:rPr lang="en-US" altLang="en-US" smtClean="0"/>
              <a:t>If </a:t>
            </a:r>
            <a:r>
              <a:rPr lang="en-US" altLang="en-US" i="1" smtClean="0"/>
              <a:t>A</a:t>
            </a:r>
            <a:r>
              <a:rPr lang="en-US" altLang="en-US" baseline="-25000" smtClean="0"/>
              <a:t>2</a:t>
            </a:r>
            <a:r>
              <a:rPr lang="en-US" altLang="en-US" smtClean="0"/>
              <a:t> = 0:  The solvent is known as a “theta solvent” or an “ideal” solvent.  The solvent is neither a good solvent nor a poor solvent. In a theta solvent the radius of a random coil polymer is the same as the radius would be for the pure polymer.  </a:t>
            </a:r>
          </a:p>
          <a:p>
            <a:pPr>
              <a:lnSpc>
                <a:spcPct val="20000"/>
              </a:lnSpc>
            </a:pPr>
            <a:endParaRPr lang="en-US" altLang="en-US" smtClean="0"/>
          </a:p>
          <a:p>
            <a:r>
              <a:rPr lang="en-US" altLang="en-US" smtClean="0"/>
              <a:t>If </a:t>
            </a:r>
            <a:r>
              <a:rPr lang="en-US" altLang="en-US" i="1" smtClean="0"/>
              <a:t>A</a:t>
            </a:r>
            <a:r>
              <a:rPr lang="en-US" altLang="en-US" baseline="-25000" smtClean="0"/>
              <a:t>2</a:t>
            </a:r>
            <a:r>
              <a:rPr lang="en-US" altLang="en-US" smtClean="0"/>
              <a:t> &lt; 0:  The solvent is a poor solvent for the given polymer.  The polymer may precipitate from the solution if </a:t>
            </a:r>
            <a:r>
              <a:rPr lang="en-US" altLang="en-US" i="1" smtClean="0"/>
              <a:t>A</a:t>
            </a:r>
            <a:r>
              <a:rPr lang="en-US" altLang="en-US" baseline="-25000" smtClean="0"/>
              <a:t>2</a:t>
            </a:r>
            <a:r>
              <a:rPr lang="en-US" altLang="en-US" smtClean="0"/>
              <a:t> is a large negative number.</a:t>
            </a:r>
          </a:p>
          <a:p>
            <a:pPr>
              <a:lnSpc>
                <a:spcPct val="30000"/>
              </a:lnSpc>
            </a:pPr>
            <a:endParaRPr lang="en-US" altLang="en-US" smtClean="0"/>
          </a:p>
          <a:p>
            <a:r>
              <a:rPr lang="en-US" altLang="en-US" smtClean="0"/>
              <a:t>Note that the value of the particle scattering function (or form factor), </a:t>
            </a:r>
            <a:r>
              <a:rPr lang="en-US" altLang="en-US" i="1" smtClean="0"/>
              <a:t>P</a:t>
            </a:r>
            <a:r>
              <a:rPr lang="en-US" altLang="en-US" smtClean="0"/>
              <a:t>(</a:t>
            </a:r>
            <a:r>
              <a:rPr lang="en-US" altLang="en-US" smtClean="0">
                <a:sym typeface="Symbol" panose="05050102010706020507" pitchFamily="18" charset="2"/>
              </a:rPr>
              <a:t>),</a:t>
            </a:r>
            <a:r>
              <a:rPr lang="en-US" altLang="en-US" smtClean="0"/>
              <a:t> at zero degrees is 1.0.  In other words, at zero scattering angle there is no attenuation of the scattering intensity due to the size of the polymer.</a:t>
            </a:r>
          </a:p>
          <a:p>
            <a:r>
              <a:rPr lang="en-US" altLang="en-US" u="sng" smtClean="0"/>
              <a:t>Key Ideas</a:t>
            </a:r>
            <a:endParaRPr lang="en-US" altLang="en-US" smtClean="0"/>
          </a:p>
          <a:p>
            <a:pPr>
              <a:buFontTx/>
              <a:buChar char="•"/>
            </a:pPr>
            <a:r>
              <a:rPr lang="en-US" altLang="en-US" smtClean="0"/>
              <a:t> </a:t>
            </a:r>
            <a:r>
              <a:rPr lang="en-US" altLang="en-US" b="1" smtClean="0"/>
              <a:t>second virial coefficient </a:t>
            </a:r>
            <a:r>
              <a:rPr lang="en-US" altLang="en-US" b="1" i="1" smtClean="0"/>
              <a:t>A</a:t>
            </a:r>
            <a:r>
              <a:rPr lang="en-US" altLang="en-US" b="1" baseline="-25000" smtClean="0"/>
              <a:t>2</a:t>
            </a:r>
            <a:r>
              <a:rPr lang="en-US" altLang="en-US" smtClean="0"/>
              <a:t>  -  The second term in the virial expansion of the osmotic pressure. </a:t>
            </a:r>
            <a:r>
              <a:rPr lang="en-US" altLang="en-US" i="1" smtClean="0"/>
              <a:t>A</a:t>
            </a:r>
            <a:r>
              <a:rPr lang="en-US" altLang="en-US" baseline="-25000" smtClean="0"/>
              <a:t>2</a:t>
            </a:r>
            <a:r>
              <a:rPr lang="en-US" altLang="en-US" smtClean="0"/>
              <a:t> is a measure of the solute-solvent interaction. </a:t>
            </a:r>
            <a:r>
              <a:rPr lang="en-US" altLang="en-US" i="1" smtClean="0"/>
              <a:t>A</a:t>
            </a:r>
            <a:r>
              <a:rPr lang="en-US" altLang="en-US" baseline="-25000" smtClean="0"/>
              <a:t>2</a:t>
            </a:r>
            <a:r>
              <a:rPr lang="en-US" altLang="en-US" smtClean="0"/>
              <a:t> enters the light scattering equation as a correction factor for concentration effects; at higher concentrations, coherent </a:t>
            </a:r>
            <a:r>
              <a:rPr lang="en-US" altLang="en-US" i="1" smtClean="0"/>
              <a:t>intermolecular</a:t>
            </a:r>
            <a:r>
              <a:rPr lang="en-US" altLang="en-US" smtClean="0"/>
              <a:t> scattering affects the scattered light intensity.</a:t>
            </a:r>
          </a:p>
        </p:txBody>
      </p:sp>
    </p:spTree>
    <p:extLst>
      <p:ext uri="{BB962C8B-B14F-4D97-AF65-F5344CB8AC3E}">
        <p14:creationId xmlns:p14="http://schemas.microsoft.com/office/powerpoint/2010/main" val="4050352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64515"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51FD9067-B043-4F12-A24D-E523A1292DFC}" type="slidenum">
              <a:rPr lang="en-US" altLang="en-US" sz="1000"/>
              <a:pPr/>
              <a:t>45</a:t>
            </a:fld>
            <a:endParaRPr lang="en-US" altLang="en-US" sz="100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p:spPr>
        <p:txBody>
          <a:bodyPr/>
          <a:lstStyle/>
          <a:p>
            <a:pPr marL="173038" indent="-173038" defTabSz="974725"/>
            <a:r>
              <a:rPr lang="en-US" altLang="en-US" u="sng" smtClean="0"/>
              <a:t>Notes</a:t>
            </a:r>
            <a:r>
              <a:rPr lang="en-US" altLang="en-US" smtClean="0"/>
              <a:t>:  In an online experiment, a fractionated sample is passed in series through the light scattering instrument and a concentration detector, such as an RI or UV instrument.  Since the concentration is measured directly, it is not necessary to know the concentration of the sample beforehand.  Note in the example how the relative light scattering and refractive index signals change for the BSA oligimer sequence.  This is visual proof of how light scattering is proportional to the molar mass and concentration, while the concentration detector signal is proportional to just the concentration.</a:t>
            </a:r>
          </a:p>
        </p:txBody>
      </p:sp>
      <p:sp>
        <p:nvSpPr>
          <p:cNvPr id="64518" name="Rectangle 4"/>
          <p:cNvSpPr>
            <a:spLocks noChangeArrowheads="1"/>
          </p:cNvSpPr>
          <p:nvPr/>
        </p:nvSpPr>
        <p:spPr bwMode="auto">
          <a:xfrm>
            <a:off x="1065213" y="4516438"/>
            <a:ext cx="47879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456923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65539"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F96BB269-6250-4A91-9E3A-9EE4A2F778B6}" type="slidenum">
              <a:rPr lang="en-US" altLang="en-US" sz="1000"/>
              <a:pPr/>
              <a:t>46</a:t>
            </a:fld>
            <a:endParaRPr lang="en-US" altLang="en-US" sz="1000"/>
          </a:p>
        </p:txBody>
      </p:sp>
      <p:sp>
        <p:nvSpPr>
          <p:cNvPr id="65540" name="Rectangle 1026"/>
          <p:cNvSpPr>
            <a:spLocks noGrp="1" noRot="1" noChangeAspect="1" noChangeArrowheads="1" noTextEdit="1"/>
          </p:cNvSpPr>
          <p:nvPr>
            <p:ph type="sldImg"/>
          </p:nvPr>
        </p:nvSpPr>
        <p:spPr>
          <a:ln/>
        </p:spPr>
      </p:sp>
      <p:sp>
        <p:nvSpPr>
          <p:cNvPr id="65541" name="Rectangle 1027"/>
          <p:cNvSpPr>
            <a:spLocks noGrp="1" noChangeArrowheads="1"/>
          </p:cNvSpPr>
          <p:nvPr>
            <p:ph type="body" idx="1"/>
          </p:nvPr>
        </p:nvSpPr>
        <p:spPr>
          <a:noFill/>
        </p:spPr>
        <p:txBody>
          <a:bodyPr/>
          <a:lstStyle/>
          <a:p>
            <a:r>
              <a:rPr lang="en-US" altLang="en-US" u="sng" smtClean="0"/>
              <a:t>Notes:</a:t>
            </a:r>
            <a:r>
              <a:rPr lang="en-US" altLang="en-US" smtClean="0"/>
              <a:t>  In an online experiment, concentrations are often low enough that the correction in the light scattering signal due to the second virial coefficient can be ignored.  In this instance, the concentration is measured for each slice by a concentration detector such as an RI or UV instrument.  The angular variation of the data is then fit to determine a mass and radius.</a:t>
            </a:r>
          </a:p>
          <a:p>
            <a:r>
              <a:rPr lang="en-US" altLang="en-US" smtClean="0"/>
              <a:t>ASTRA goes one step further, in that it is possible to enter a known second virial coefficient for the sample, and the generally small correction due to the second virial coefficient can be included as well for the most accurate results.</a:t>
            </a:r>
          </a:p>
          <a:p>
            <a:r>
              <a:rPr lang="en-US" altLang="en-US" smtClean="0"/>
              <a:t>The quality of the fit to the light scattering equation can be assessed in a </a:t>
            </a:r>
            <a:r>
              <a:rPr lang="en-US" altLang="en-US" i="1" smtClean="0"/>
              <a:t>Debye plot</a:t>
            </a:r>
            <a:r>
              <a:rPr lang="en-US" altLang="en-US" smtClean="0"/>
              <a:t>.  The Debye plot shows the angular fit of the light scattering data.  Problems with normalization, flow cell cleanliness, and appropriate fit degree can be determined by inspecting the Debye plot.</a:t>
            </a:r>
          </a:p>
          <a:p>
            <a:endParaRPr lang="en-US" altLang="en-US" smtClean="0"/>
          </a:p>
          <a:p>
            <a:r>
              <a:rPr lang="en-US" altLang="en-US" u="sng" smtClean="0"/>
              <a:t>Key Ideas</a:t>
            </a:r>
            <a:endParaRPr lang="en-US" altLang="en-US" smtClean="0"/>
          </a:p>
          <a:p>
            <a:pPr>
              <a:buFontTx/>
              <a:buChar char="•"/>
            </a:pPr>
            <a:r>
              <a:rPr lang="en-US" altLang="en-US" b="1" smtClean="0"/>
              <a:t>  Debye plot</a:t>
            </a:r>
            <a:r>
              <a:rPr lang="en-US" altLang="en-US" smtClean="0"/>
              <a:t> – A plot of the angular dependence of the light scattering signal and the fit results to the basic light scattering equation.  The Debye plot is used to assess the quality of the fit to the light scattering data.  For a good fit, the points overlay the fit line within their error bars, and there are no systematic deviations.  A poor Debye plot can be indicative of poor normalization, dirty flow cell, or an inappropriate fit model or fit degree.</a:t>
            </a:r>
          </a:p>
          <a:p>
            <a:endParaRPr lang="en-US" altLang="en-US" u="sng" smtClean="0"/>
          </a:p>
        </p:txBody>
      </p:sp>
    </p:spTree>
    <p:extLst>
      <p:ext uri="{BB962C8B-B14F-4D97-AF65-F5344CB8AC3E}">
        <p14:creationId xmlns:p14="http://schemas.microsoft.com/office/powerpoint/2010/main" val="3804970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66563"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EB201987-7C96-4C77-8787-EBB7D40FB750}" type="slidenum">
              <a:rPr lang="en-US" altLang="en-US" sz="1000"/>
              <a:pPr/>
              <a:t>47</a:t>
            </a:fld>
            <a:endParaRPr lang="en-US" altLang="en-US" sz="1000"/>
          </a:p>
        </p:txBody>
      </p:sp>
      <p:sp>
        <p:nvSpPr>
          <p:cNvPr id="66564" name="Rectangle 2"/>
          <p:cNvSpPr>
            <a:spLocks noGrp="1" noRot="1" noChangeAspect="1" noChangeArrowheads="1" noTextEdit="1"/>
          </p:cNvSpPr>
          <p:nvPr>
            <p:ph type="sldImg"/>
          </p:nvPr>
        </p:nvSpPr>
        <p:spPr>
          <a:ln/>
        </p:spPr>
      </p:sp>
      <p:sp>
        <p:nvSpPr>
          <p:cNvPr id="66565" name="Rectangle 4"/>
          <p:cNvSpPr>
            <a:spLocks noGrp="1" noChangeArrowheads="1"/>
          </p:cNvSpPr>
          <p:nvPr>
            <p:ph type="body" idx="1"/>
          </p:nvPr>
        </p:nvSpPr>
        <p:spPr>
          <a:noFill/>
        </p:spPr>
        <p:txBody>
          <a:bodyPr/>
          <a:lstStyle/>
          <a:p>
            <a:pPr marL="173038" indent="-173038" defTabSz="974725"/>
            <a:r>
              <a:rPr lang="en-US" altLang="en-US" u="sng" smtClean="0"/>
              <a:t>Notes</a:t>
            </a:r>
            <a:r>
              <a:rPr lang="en-US" altLang="en-US" smtClean="0"/>
              <a:t>:  In a batch collection the sample is inserted into the instrument in a vial, such as the MicroCuvette or scintillation vial, or the flow cell volume is completely filled with the sample of interest.  The signal level is a plateau that corresponds to a known concentration prepared for the experiment.</a:t>
            </a:r>
            <a:endParaRPr lang="en-US" altLang="en-US" u="sng" smtClean="0"/>
          </a:p>
          <a:p>
            <a:pPr marL="173038" indent="-173038" defTabSz="974725"/>
            <a:r>
              <a:rPr lang="en-US" altLang="en-US" smtClean="0"/>
              <a:t>The total light scattering signal in volts is the sum of three components:</a:t>
            </a:r>
          </a:p>
          <a:p>
            <a:pPr marL="173038" indent="-173038" defTabSz="974725">
              <a:lnSpc>
                <a:spcPct val="100000"/>
              </a:lnSpc>
              <a:spcBef>
                <a:spcPct val="0"/>
              </a:spcBef>
            </a:pPr>
            <a:endParaRPr lang="en-US" altLang="en-US" smtClean="0"/>
          </a:p>
          <a:p>
            <a:pPr marL="173038" indent="-173038" defTabSz="974725">
              <a:lnSpc>
                <a:spcPct val="100000"/>
              </a:lnSpc>
              <a:spcBef>
                <a:spcPct val="0"/>
              </a:spcBef>
              <a:spcAft>
                <a:spcPct val="100000"/>
              </a:spcAft>
            </a:pPr>
            <a:r>
              <a:rPr lang="en-US" altLang="en-US" smtClean="0"/>
              <a:t>1.  The signal from the photodiodes themselves.  This voltage is called the dark voltage offset because it is the signal present when the laser is off (the flow cell is dark).  The signal can be either positive or negative.</a:t>
            </a:r>
          </a:p>
          <a:p>
            <a:pPr marL="173038" indent="-173038" defTabSz="974725">
              <a:lnSpc>
                <a:spcPct val="100000"/>
              </a:lnSpc>
              <a:spcBef>
                <a:spcPct val="0"/>
              </a:spcBef>
              <a:spcAft>
                <a:spcPct val="100000"/>
              </a:spcAft>
            </a:pPr>
            <a:r>
              <a:rPr lang="en-US" altLang="en-US" smtClean="0"/>
              <a:t>2.  The signal from the solvent (buffer, mobile phase). This is typically called solvent offset. This signal is positive.</a:t>
            </a:r>
          </a:p>
          <a:p>
            <a:pPr marL="173038" indent="-173038" defTabSz="974725">
              <a:lnSpc>
                <a:spcPct val="100000"/>
              </a:lnSpc>
              <a:spcBef>
                <a:spcPct val="0"/>
              </a:spcBef>
              <a:spcAft>
                <a:spcPct val="100000"/>
              </a:spcAft>
            </a:pPr>
            <a:r>
              <a:rPr lang="en-US" altLang="en-US" smtClean="0"/>
              <a:t>3.  The signal from the polymer in excess of the signal from the solvent or the dark voltage offset. This is typically called the excess scattering or excess polymer scattering.  This signal is positive.</a:t>
            </a:r>
          </a:p>
          <a:p>
            <a:pPr marL="173038" indent="-173038" defTabSz="974725">
              <a:lnSpc>
                <a:spcPct val="100000"/>
              </a:lnSpc>
              <a:spcBef>
                <a:spcPct val="0"/>
              </a:spcBef>
              <a:spcAft>
                <a:spcPct val="100000"/>
              </a:spcAft>
            </a:pPr>
            <a:r>
              <a:rPr lang="en-US" altLang="en-US" smtClean="0"/>
              <a:t>	Note that the operation of setting the baseline in the ASTRA software is performed to obtain the excess polymer scattering from the total light scattering signal.</a:t>
            </a:r>
          </a:p>
        </p:txBody>
      </p:sp>
      <p:sp>
        <p:nvSpPr>
          <p:cNvPr id="66566" name="Rectangle 5"/>
          <p:cNvSpPr>
            <a:spLocks noChangeArrowheads="1"/>
          </p:cNvSpPr>
          <p:nvPr/>
        </p:nvSpPr>
        <p:spPr bwMode="auto">
          <a:xfrm>
            <a:off x="1065213" y="4516438"/>
            <a:ext cx="47879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242639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67587"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D72C0908-86C4-479B-B97C-30F1C016B26E}" type="slidenum">
              <a:rPr lang="en-US" altLang="en-US" sz="1000"/>
              <a:pPr/>
              <a:t>48</a:t>
            </a:fld>
            <a:endParaRPr lang="en-US" altLang="en-US" sz="100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p:spPr>
        <p:txBody>
          <a:bodyPr/>
          <a:lstStyle/>
          <a:p>
            <a:pPr>
              <a:lnSpc>
                <a:spcPct val="80000"/>
              </a:lnSpc>
            </a:pPr>
            <a:r>
              <a:rPr lang="en-US" altLang="en-US" u="sng" smtClean="0"/>
              <a:t>Notes:</a:t>
            </a:r>
            <a:r>
              <a:rPr lang="en-US" altLang="en-US" smtClean="0"/>
              <a:t>  The point of a batch experiment is to determine the molar mass, rms radius, and second virial coefficient of the sample.  To do so, it is necessary to measure the light scattering signal as a function of angle and concentration.  The Wyatt Technology instruments naturally measure the light scattering as a function of angle.  To vary the concentration, multiple samples can be prepared at known concentrations.</a:t>
            </a:r>
          </a:p>
          <a:p>
            <a:pPr>
              <a:lnSpc>
                <a:spcPct val="80000"/>
              </a:lnSpc>
            </a:pPr>
            <a:r>
              <a:rPr lang="en-US" altLang="en-US" smtClean="0"/>
              <a:t>The angular and concentration dependent light scattering data are fit to the basic light scattering equation.  This </a:t>
            </a:r>
            <a:r>
              <a:rPr lang="en-US" altLang="en-US" i="1" smtClean="0"/>
              <a:t>global fit</a:t>
            </a:r>
            <a:r>
              <a:rPr lang="en-US" altLang="en-US" smtClean="0"/>
              <a:t> is different than the Zimm plot analysis traditionally used to analyze batch data.  The global fit takes the data as a whole, and no extrapolation to zero angle or concentration is necessary.</a:t>
            </a:r>
          </a:p>
          <a:p>
            <a:pPr>
              <a:lnSpc>
                <a:spcPct val="80000"/>
              </a:lnSpc>
            </a:pPr>
            <a:r>
              <a:rPr lang="en-US" altLang="en-US" smtClean="0"/>
              <a:t>The quality of the fit can be assessed via a Zimm plot.  This type of plot is a two-dimensional slice of a three-dimensional data set.  The global fit results are presented as a grid, and the data as points.  For a good fit, the measured data points fall within uncertainty on the grid, and there are no systematic deviations.  The above Zimm plot shows an instance where the concentration for the C1 data is probably not accurately known.  The global fit highlights this immediately.</a:t>
            </a:r>
          </a:p>
          <a:p>
            <a:pPr>
              <a:lnSpc>
                <a:spcPct val="80000"/>
              </a:lnSpc>
            </a:pPr>
            <a:r>
              <a:rPr lang="en-US" altLang="en-US" u="sng" smtClean="0"/>
              <a:t>Key Ideas</a:t>
            </a:r>
            <a:endParaRPr lang="en-US" altLang="en-US" smtClean="0"/>
          </a:p>
          <a:p>
            <a:pPr>
              <a:lnSpc>
                <a:spcPct val="80000"/>
              </a:lnSpc>
              <a:buFontTx/>
              <a:buChar char="•"/>
            </a:pPr>
            <a:r>
              <a:rPr lang="en-US" altLang="en-US" b="1" smtClean="0"/>
              <a:t>  Zimm plot</a:t>
            </a:r>
            <a:r>
              <a:rPr lang="en-US" altLang="en-US" smtClean="0"/>
              <a:t> – Traditionally, a plot combining concentration and angular light scattering data used to determine molar mass, rms radius, and second virial coefficient via extrapolation to zero angle and zero concentration.  For the global fit method, the Zimm plot is merely a visual means to assess the quality of the fit.</a:t>
            </a:r>
          </a:p>
          <a:p>
            <a:pPr>
              <a:lnSpc>
                <a:spcPct val="80000"/>
              </a:lnSpc>
            </a:pPr>
            <a:endParaRPr lang="en-US" altLang="en-US" smtClean="0"/>
          </a:p>
        </p:txBody>
      </p:sp>
    </p:spTree>
    <p:extLst>
      <p:ext uri="{BB962C8B-B14F-4D97-AF65-F5344CB8AC3E}">
        <p14:creationId xmlns:p14="http://schemas.microsoft.com/office/powerpoint/2010/main" val="381329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7"/>
          <p:cNvSpPr>
            <a:spLocks noGrp="1" noChangeArrowheads="1"/>
          </p:cNvSpPr>
          <p:nvPr>
            <p:ph type="ftr" sz="quarter" idx="4"/>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r>
              <a:rPr lang="en-US" sz="1000"/>
              <a:t>Copyright 2006 Wyatt Technology Corporation                All Rights Reserved</a:t>
            </a:r>
          </a:p>
        </p:txBody>
      </p:sp>
      <p:sp>
        <p:nvSpPr>
          <p:cNvPr id="66563" name="Rectangle 18"/>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fld id="{9926CAFB-CA8D-4C1A-8D7B-433AEADD45C6}" type="slidenum">
              <a:rPr lang="en-US" sz="1000"/>
              <a:pPr/>
              <a:t>9</a:t>
            </a:fld>
            <a:endParaRPr lang="en-US" sz="1000"/>
          </a:p>
        </p:txBody>
      </p:sp>
      <p:sp>
        <p:nvSpPr>
          <p:cNvPr id="66564" name="Rectangle 2050"/>
          <p:cNvSpPr>
            <a:spLocks noGrp="1" noRot="1" noChangeAspect="1" noChangeArrowheads="1" noTextEdit="1"/>
          </p:cNvSpPr>
          <p:nvPr>
            <p:ph type="sldImg"/>
          </p:nvPr>
        </p:nvSpPr>
        <p:spPr>
          <a:ln/>
        </p:spPr>
      </p:sp>
    </p:spTree>
    <p:extLst>
      <p:ext uri="{BB962C8B-B14F-4D97-AF65-F5344CB8AC3E}">
        <p14:creationId xmlns:p14="http://schemas.microsoft.com/office/powerpoint/2010/main" val="320177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ftr" sz="quarter" idx="4"/>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000"/>
              <a:t>© Wyatt Technology Corporation 2006 - All Rights Reserved</a:t>
            </a:r>
          </a:p>
        </p:txBody>
      </p:sp>
      <p:sp>
        <p:nvSpPr>
          <p:cNvPr id="68611" name="Rectangle 5"/>
          <p:cNvSpPr>
            <a:spLocks noGrp="1" noChangeArrowheads="1"/>
          </p:cNvSpPr>
          <p:nvPr>
            <p:ph type="sldNum" sz="quarter" idx="5"/>
          </p:nvPr>
        </p:nvSpPr>
        <p:spPr>
          <a:noFill/>
        </p:spPr>
        <p:txBody>
          <a:bodyPr/>
          <a:lstStyle>
            <a:lvl1pPr defTabSz="946150">
              <a:defRPr sz="2400">
                <a:solidFill>
                  <a:schemeClr val="tx1"/>
                </a:solidFill>
                <a:latin typeface="Times New Roman" panose="02020603050405020304" pitchFamily="18" charset="0"/>
              </a:defRPr>
            </a:lvl1pPr>
            <a:lvl2pPr marL="742950" indent="-285750" defTabSz="946150">
              <a:defRPr sz="2400">
                <a:solidFill>
                  <a:schemeClr val="tx1"/>
                </a:solidFill>
                <a:latin typeface="Times New Roman" panose="02020603050405020304" pitchFamily="18" charset="0"/>
              </a:defRPr>
            </a:lvl2pPr>
            <a:lvl3pPr marL="1143000" indent="-228600" defTabSz="946150">
              <a:defRPr sz="2400">
                <a:solidFill>
                  <a:schemeClr val="tx1"/>
                </a:solidFill>
                <a:latin typeface="Times New Roman" panose="02020603050405020304" pitchFamily="18" charset="0"/>
              </a:defRPr>
            </a:lvl3pPr>
            <a:lvl4pPr marL="1600200" indent="-228600" defTabSz="946150">
              <a:defRPr sz="2400">
                <a:solidFill>
                  <a:schemeClr val="tx1"/>
                </a:solidFill>
                <a:latin typeface="Times New Roman" panose="02020603050405020304" pitchFamily="18" charset="0"/>
              </a:defRPr>
            </a:lvl4pPr>
            <a:lvl5pPr marL="2057400" indent="-228600" defTabSz="946150">
              <a:defRPr sz="2400">
                <a:solidFill>
                  <a:schemeClr val="tx1"/>
                </a:solidFill>
                <a:latin typeface="Times New Roman" panose="02020603050405020304" pitchFamily="18" charset="0"/>
              </a:defRPr>
            </a:lvl5pPr>
            <a:lvl6pPr marL="25146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46150" eaLnBrk="0" fontAlgn="base" hangingPunct="0">
              <a:spcBef>
                <a:spcPct val="0"/>
              </a:spcBef>
              <a:spcAft>
                <a:spcPct val="0"/>
              </a:spcAft>
              <a:defRPr sz="2400">
                <a:solidFill>
                  <a:schemeClr val="tx1"/>
                </a:solidFill>
                <a:latin typeface="Times New Roman" panose="02020603050405020304" pitchFamily="18" charset="0"/>
              </a:defRPr>
            </a:lvl9pPr>
          </a:lstStyle>
          <a:p>
            <a:fld id="{801ADA0B-9B54-48B5-99D5-C9BEA59CCC49}" type="slidenum">
              <a:rPr lang="en-US" altLang="en-US" sz="1000"/>
              <a:pPr/>
              <a:t>49</a:t>
            </a:fld>
            <a:endParaRPr lang="en-US" altLang="en-US" sz="1000"/>
          </a:p>
        </p:txBody>
      </p:sp>
      <p:sp>
        <p:nvSpPr>
          <p:cNvPr id="68612" name="Rectangle 1026"/>
          <p:cNvSpPr>
            <a:spLocks noGrp="1" noRot="1" noChangeAspect="1" noChangeArrowheads="1" noTextEdit="1"/>
          </p:cNvSpPr>
          <p:nvPr>
            <p:ph type="sldImg"/>
          </p:nvPr>
        </p:nvSpPr>
        <p:spPr>
          <a:ln/>
        </p:spPr>
      </p:sp>
      <p:sp>
        <p:nvSpPr>
          <p:cNvPr id="68613" name="Rectangle 1027"/>
          <p:cNvSpPr>
            <a:spLocks noGrp="1" noChangeArrowheads="1"/>
          </p:cNvSpPr>
          <p:nvPr>
            <p:ph type="body" idx="1"/>
          </p:nvPr>
        </p:nvSpPr>
        <p:spPr>
          <a:noFill/>
        </p:spPr>
        <p:txBody>
          <a:bodyPr/>
          <a:lstStyle/>
          <a:p>
            <a:pPr>
              <a:lnSpc>
                <a:spcPct val="80000"/>
              </a:lnSpc>
            </a:pPr>
            <a:r>
              <a:rPr lang="en-US" altLang="en-US" u="sng" smtClean="0"/>
              <a:t>Notes:</a:t>
            </a:r>
            <a:r>
              <a:rPr lang="en-US" altLang="en-US" smtClean="0"/>
              <a:t>  The point of a batch experiment is to determine the molar mass, rms radius, and second virial coefficient of the sample.  To do so, it is necessary to measure the light scattering signal as a function of angle and concentration.  The Wyatt Technology instruments naturally measure the light scattering as a function of angle.  To vary the concentration, multiple samples can be prepared at known concentrations.</a:t>
            </a:r>
          </a:p>
          <a:p>
            <a:pPr>
              <a:lnSpc>
                <a:spcPct val="80000"/>
              </a:lnSpc>
            </a:pPr>
            <a:r>
              <a:rPr lang="en-US" altLang="en-US" smtClean="0"/>
              <a:t>The angular and concentration dependent light scattering data are fit to the basic light scattering equation.  This </a:t>
            </a:r>
            <a:r>
              <a:rPr lang="en-US" altLang="en-US" i="1" smtClean="0"/>
              <a:t>global fit</a:t>
            </a:r>
            <a:r>
              <a:rPr lang="en-US" altLang="en-US" smtClean="0"/>
              <a:t> is different than the Zimm plot analysis traditionally used to analyze batch data.  The global fit takes the data as a whole, and no extrapolation to zero angle or concentration is necessary.</a:t>
            </a:r>
          </a:p>
          <a:p>
            <a:pPr>
              <a:lnSpc>
                <a:spcPct val="80000"/>
              </a:lnSpc>
            </a:pPr>
            <a:r>
              <a:rPr lang="en-US" altLang="en-US" smtClean="0"/>
              <a:t>The quality of the fit can be assessed via a Zimm plot.  This type of plot is a two-dimensional slice of a three-dimensional data set.  The global fit results are presented as a grid, and the data as points.  For a good fit, the measured data points fall within uncertainty on the grid, and there are no systematic deviations.  The above Zimm plot shows an instance where the concentration for the C1 data is probably not accurately known.  The global fit highlights this immediately.</a:t>
            </a:r>
          </a:p>
          <a:p>
            <a:pPr>
              <a:lnSpc>
                <a:spcPct val="80000"/>
              </a:lnSpc>
            </a:pPr>
            <a:r>
              <a:rPr lang="en-US" altLang="en-US" u="sng" smtClean="0"/>
              <a:t>Key Ideas</a:t>
            </a:r>
            <a:endParaRPr lang="en-US" altLang="en-US" smtClean="0"/>
          </a:p>
          <a:p>
            <a:pPr>
              <a:lnSpc>
                <a:spcPct val="80000"/>
              </a:lnSpc>
              <a:buFontTx/>
              <a:buChar char="•"/>
            </a:pPr>
            <a:r>
              <a:rPr lang="en-US" altLang="en-US" b="1" smtClean="0"/>
              <a:t>  Zimm plot</a:t>
            </a:r>
            <a:r>
              <a:rPr lang="en-US" altLang="en-US" smtClean="0"/>
              <a:t> – Traditionally, a plot combining concentration and angular light scattering data used to determine molar mass, rms radius, and second virial coefficient via extrapolation to zero angle and zero concentration.  For the global fit method, the Zimm plot is merely a visual means to assess the quality of the fit.</a:t>
            </a:r>
          </a:p>
          <a:p>
            <a:pPr>
              <a:lnSpc>
                <a:spcPct val="80000"/>
              </a:lnSpc>
            </a:pPr>
            <a:endParaRPr lang="en-US" altLang="en-US" smtClean="0"/>
          </a:p>
        </p:txBody>
      </p:sp>
    </p:spTree>
    <p:extLst>
      <p:ext uri="{BB962C8B-B14F-4D97-AF65-F5344CB8AC3E}">
        <p14:creationId xmlns:p14="http://schemas.microsoft.com/office/powerpoint/2010/main" val="3056552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7"/>
          <p:cNvSpPr>
            <a:spLocks noGrp="1" noChangeArrowheads="1"/>
          </p:cNvSpPr>
          <p:nvPr>
            <p:ph type="ftr" sz="quarter" idx="4"/>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r>
              <a:rPr lang="en-US" sz="1000"/>
              <a:t>Copyright 2006 Wyatt Technology Corporation                All Rights Reserved</a:t>
            </a:r>
          </a:p>
        </p:txBody>
      </p:sp>
      <p:sp>
        <p:nvSpPr>
          <p:cNvPr id="61443" name="Rectangle 18"/>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fld id="{91FF8DA6-21C0-42B1-9C83-B46D0002E355}" type="slidenum">
              <a:rPr lang="en-US" sz="1000"/>
              <a:pPr/>
              <a:t>50</a:t>
            </a:fld>
            <a:endParaRPr lang="en-US" sz="1000"/>
          </a:p>
        </p:txBody>
      </p:sp>
      <p:sp>
        <p:nvSpPr>
          <p:cNvPr id="61444" name="Rectangle 2"/>
          <p:cNvSpPr>
            <a:spLocks noGrp="1" noRot="1" noChangeAspect="1" noChangeArrowheads="1" noTextEdit="1"/>
          </p:cNvSpPr>
          <p:nvPr>
            <p:ph type="sldImg"/>
          </p:nvPr>
        </p:nvSpPr>
        <p:spPr>
          <a:xfrm>
            <a:off x="1154113" y="696913"/>
            <a:ext cx="4549775" cy="3413125"/>
          </a:xfrm>
          <a:solidFill>
            <a:srgbClr val="FFFFFF"/>
          </a:solidFill>
          <a:ln/>
        </p:spPr>
      </p:sp>
      <p:sp>
        <p:nvSpPr>
          <p:cNvPr id="61445" name="Rectangle 3"/>
          <p:cNvSpPr>
            <a:spLocks noGrp="1" noChangeArrowheads="1"/>
          </p:cNvSpPr>
          <p:nvPr>
            <p:ph type="body" idx="1"/>
          </p:nvPr>
        </p:nvSpPr>
        <p:spPr>
          <a:xfrm>
            <a:off x="913882" y="4472660"/>
            <a:ext cx="5030237" cy="4266156"/>
          </a:xfrm>
          <a:noFill/>
        </p:spPr>
        <p:txBody>
          <a:bodyPr lIns="93388" tIns="47485" rIns="93388" bIns="47485"/>
          <a:lstStyle/>
          <a:p>
            <a:r>
              <a:rPr lang="en-US" u="sng" dirty="0" smtClean="0"/>
              <a:t>Notes:</a:t>
            </a:r>
            <a:r>
              <a:rPr lang="en-US" dirty="0" smtClean="0"/>
              <a:t>  By comparing the hydrodynamic radius </a:t>
            </a:r>
            <a:r>
              <a:rPr lang="en-US" i="1" dirty="0" err="1" smtClean="0"/>
              <a:t>r</a:t>
            </a:r>
            <a:r>
              <a:rPr lang="en-US" i="1" baseline="-25000" dirty="0" err="1" smtClean="0"/>
              <a:t>h</a:t>
            </a:r>
            <a:r>
              <a:rPr lang="en-US" dirty="0" smtClean="0"/>
              <a:t> measured by QELS to the </a:t>
            </a:r>
            <a:r>
              <a:rPr lang="en-US" dirty="0" err="1" smtClean="0"/>
              <a:t>rms</a:t>
            </a:r>
            <a:r>
              <a:rPr lang="en-US" dirty="0" smtClean="0"/>
              <a:t> radius </a:t>
            </a:r>
            <a:r>
              <a:rPr lang="en-US" i="1" dirty="0" err="1" smtClean="0"/>
              <a:t>r</a:t>
            </a:r>
            <a:r>
              <a:rPr lang="en-US" i="1" baseline="-25000" dirty="0" err="1" smtClean="0"/>
              <a:t>g</a:t>
            </a:r>
            <a:r>
              <a:rPr lang="en-US" i="1" baseline="-25000" dirty="0" smtClean="0"/>
              <a:t> </a:t>
            </a:r>
            <a:r>
              <a:rPr lang="en-US" dirty="0" smtClean="0"/>
              <a:t> measured by static multi-angle light scattering, we may learn about the compactness of a molecule.  For compact objects, the mass is close in to the center of mass.  The </a:t>
            </a:r>
            <a:r>
              <a:rPr lang="en-US" dirty="0" err="1" smtClean="0"/>
              <a:t>rms</a:t>
            </a:r>
            <a:r>
              <a:rPr lang="en-US" dirty="0" smtClean="0"/>
              <a:t> radius is smaller than the hydrodynamic radius for such objects.  For example, for a solid sphere of radius </a:t>
            </a:r>
            <a:r>
              <a:rPr lang="en-US" i="1" dirty="0" smtClean="0"/>
              <a:t>a</a:t>
            </a:r>
            <a:r>
              <a:rPr lang="en-US" dirty="0" smtClean="0"/>
              <a:t>, the </a:t>
            </a:r>
            <a:r>
              <a:rPr lang="en-US" dirty="0" err="1" smtClean="0"/>
              <a:t>rms</a:t>
            </a:r>
            <a:r>
              <a:rPr lang="en-US" dirty="0" smtClean="0"/>
              <a:t> radius is  </a:t>
            </a:r>
            <a:r>
              <a:rPr lang="en-US" i="1" dirty="0" err="1" smtClean="0"/>
              <a:t>r</a:t>
            </a:r>
            <a:r>
              <a:rPr lang="en-US" i="1" baseline="-25000" dirty="0" err="1" smtClean="0"/>
              <a:t>g</a:t>
            </a:r>
            <a:r>
              <a:rPr lang="en-US" i="1" baseline="-25000" dirty="0" smtClean="0"/>
              <a:t> </a:t>
            </a:r>
            <a:r>
              <a:rPr lang="en-US" dirty="0" smtClean="0"/>
              <a:t>= 0.77</a:t>
            </a:r>
            <a:r>
              <a:rPr lang="en-US" i="1" dirty="0" smtClean="0"/>
              <a:t>a</a:t>
            </a:r>
            <a:r>
              <a:rPr lang="en-US" dirty="0" smtClean="0"/>
              <a:t>  and the hydrodynamic radius is </a:t>
            </a:r>
            <a:r>
              <a:rPr lang="en-US" i="1" dirty="0" err="1" smtClean="0"/>
              <a:t>r</a:t>
            </a:r>
            <a:r>
              <a:rPr lang="en-US" i="1" baseline="-25000" dirty="0" err="1" smtClean="0"/>
              <a:t>h</a:t>
            </a:r>
            <a:r>
              <a:rPr lang="en-US" i="1" baseline="-25000" dirty="0" smtClean="0"/>
              <a:t> </a:t>
            </a:r>
            <a:r>
              <a:rPr lang="en-US" dirty="0" smtClean="0"/>
              <a:t>= 1.0</a:t>
            </a:r>
            <a:r>
              <a:rPr lang="en-US" i="1" dirty="0" smtClean="0"/>
              <a:t>a </a:t>
            </a:r>
            <a:r>
              <a:rPr lang="en-US" dirty="0" smtClean="0"/>
              <a:t>.  The ratio of </a:t>
            </a:r>
            <a:r>
              <a:rPr lang="en-US" i="1" dirty="0" err="1" smtClean="0"/>
              <a:t>r</a:t>
            </a:r>
            <a:r>
              <a:rPr lang="en-US" i="1" baseline="-25000" dirty="0" err="1" smtClean="0"/>
              <a:t>g</a:t>
            </a:r>
            <a:r>
              <a:rPr lang="en-US" dirty="0" smtClean="0"/>
              <a:t> to </a:t>
            </a:r>
            <a:r>
              <a:rPr lang="en-US" i="1" dirty="0" err="1" smtClean="0"/>
              <a:t>r</a:t>
            </a:r>
            <a:r>
              <a:rPr lang="en-US" i="1" baseline="-25000" dirty="0" err="1" smtClean="0"/>
              <a:t>h</a:t>
            </a:r>
            <a:r>
              <a:rPr lang="en-US" dirty="0" smtClean="0"/>
              <a:t>  is </a:t>
            </a:r>
            <a:r>
              <a:rPr lang="en-US" dirty="0" smtClean="0">
                <a:latin typeface="Symbol" pitchFamily="18" charset="2"/>
              </a:rPr>
              <a:t>r</a:t>
            </a:r>
            <a:r>
              <a:rPr lang="en-US" dirty="0" smtClean="0"/>
              <a:t>= 0.77.  For an extended object, such as a star polymer, the </a:t>
            </a:r>
            <a:r>
              <a:rPr lang="en-US" dirty="0" err="1" smtClean="0"/>
              <a:t>rms</a:t>
            </a:r>
            <a:r>
              <a:rPr lang="en-US" dirty="0" smtClean="0"/>
              <a:t> radius </a:t>
            </a:r>
            <a:r>
              <a:rPr lang="en-US" i="1" dirty="0" err="1" smtClean="0"/>
              <a:t>r</a:t>
            </a:r>
            <a:r>
              <a:rPr lang="en-US" i="1" baseline="-25000" dirty="0" err="1" smtClean="0"/>
              <a:t>g</a:t>
            </a:r>
            <a:r>
              <a:rPr lang="en-US" i="1" baseline="-25000" dirty="0" smtClean="0"/>
              <a:t> </a:t>
            </a:r>
            <a:r>
              <a:rPr lang="en-US" dirty="0" smtClean="0"/>
              <a:t>is strongly influenced by the outlying masses but the hydrodynamic radius </a:t>
            </a:r>
            <a:r>
              <a:rPr lang="en-US" i="1" dirty="0" err="1" smtClean="0"/>
              <a:t>r</a:t>
            </a:r>
            <a:r>
              <a:rPr lang="en-US" i="1" baseline="-25000" dirty="0" err="1" smtClean="0"/>
              <a:t>h</a:t>
            </a:r>
            <a:r>
              <a:rPr lang="en-US" dirty="0" smtClean="0"/>
              <a:t> is less strongly influenced.  The ratio of </a:t>
            </a:r>
            <a:r>
              <a:rPr lang="en-US" i="1" dirty="0" err="1" smtClean="0"/>
              <a:t>r</a:t>
            </a:r>
            <a:r>
              <a:rPr lang="en-US" i="1" baseline="-25000" dirty="0" err="1" smtClean="0"/>
              <a:t>g</a:t>
            </a:r>
            <a:r>
              <a:rPr lang="en-US" dirty="0" smtClean="0"/>
              <a:t> to </a:t>
            </a:r>
            <a:r>
              <a:rPr lang="en-US" i="1" dirty="0" err="1" smtClean="0"/>
              <a:t>r</a:t>
            </a:r>
            <a:r>
              <a:rPr lang="en-US" i="1" baseline="-25000" dirty="0" err="1" smtClean="0"/>
              <a:t>h</a:t>
            </a:r>
            <a:r>
              <a:rPr lang="en-US" dirty="0" smtClean="0"/>
              <a:t> increases as the object becomes less compact, and is about rho = 1.4 for a star polymer with three arms.</a:t>
            </a:r>
          </a:p>
          <a:p>
            <a:r>
              <a:rPr lang="en-US" dirty="0" smtClean="0"/>
              <a:t>The expected ratio of </a:t>
            </a:r>
            <a:r>
              <a:rPr lang="en-US" i="1" dirty="0" err="1" smtClean="0"/>
              <a:t>r</a:t>
            </a:r>
            <a:r>
              <a:rPr lang="en-US" i="1" baseline="-25000" dirty="0" err="1" smtClean="0"/>
              <a:t>g</a:t>
            </a:r>
            <a:r>
              <a:rPr lang="en-US" dirty="0" smtClean="0"/>
              <a:t> to </a:t>
            </a:r>
            <a:r>
              <a:rPr lang="en-US" i="1" dirty="0" err="1" smtClean="0"/>
              <a:t>r</a:t>
            </a:r>
            <a:r>
              <a:rPr lang="en-US" i="1" baseline="-25000" dirty="0" err="1" smtClean="0"/>
              <a:t>h</a:t>
            </a:r>
            <a:r>
              <a:rPr lang="en-US" dirty="0" smtClean="0"/>
              <a:t> has been tabulated in the following references:</a:t>
            </a:r>
          </a:p>
          <a:p>
            <a:r>
              <a:rPr lang="en-US" dirty="0" smtClean="0"/>
              <a:t>"Information on Polydispersity and Branching from Combined Quasi-Elastic and Integrated Scattering", W. </a:t>
            </a:r>
            <a:r>
              <a:rPr lang="en-US" dirty="0" err="1" smtClean="0"/>
              <a:t>Burchard</a:t>
            </a:r>
            <a:r>
              <a:rPr lang="en-US" dirty="0" smtClean="0"/>
              <a:t>, M. Schmidt, and W.H. </a:t>
            </a:r>
            <a:r>
              <a:rPr lang="en-US" dirty="0" err="1" smtClean="0"/>
              <a:t>Stockmayer</a:t>
            </a:r>
            <a:r>
              <a:rPr lang="en-US" dirty="0" smtClean="0"/>
              <a:t>, Macromolecules </a:t>
            </a:r>
            <a:r>
              <a:rPr lang="en-US" b="1" dirty="0" smtClean="0"/>
              <a:t>1980</a:t>
            </a:r>
            <a:r>
              <a:rPr lang="en-US" dirty="0" smtClean="0"/>
              <a:t>, 13, 1265-1272</a:t>
            </a:r>
          </a:p>
          <a:p>
            <a:r>
              <a:rPr lang="en-US" dirty="0" smtClean="0"/>
              <a:t>Light Scattering in Biochemistry, ISBN 0-85186-486-4, Edited by S.E. Harding, D.B. </a:t>
            </a:r>
            <a:r>
              <a:rPr lang="en-US" dirty="0" err="1" smtClean="0"/>
              <a:t>Sattelle</a:t>
            </a:r>
            <a:r>
              <a:rPr lang="en-US" dirty="0" smtClean="0"/>
              <a:t>, and V.A. Bloomfield, The Royal Society of London 1992, Chapter 14.</a:t>
            </a:r>
          </a:p>
          <a:p>
            <a:r>
              <a:rPr lang="en-US" dirty="0" smtClean="0"/>
              <a:t>"Relationship between the Hydrodynamic Radius and the Radius of Gyration of a Polymer in Solution", Chong </a:t>
            </a:r>
            <a:r>
              <a:rPr lang="en-US" dirty="0" err="1" smtClean="0"/>
              <a:t>Meng</a:t>
            </a:r>
            <a:r>
              <a:rPr lang="en-US" dirty="0" smtClean="0"/>
              <a:t> </a:t>
            </a:r>
            <a:r>
              <a:rPr lang="en-US" dirty="0" err="1" smtClean="0"/>
              <a:t>Kok</a:t>
            </a:r>
            <a:r>
              <a:rPr lang="en-US" dirty="0" smtClean="0"/>
              <a:t> and Alfred </a:t>
            </a:r>
            <a:r>
              <a:rPr lang="en-US" dirty="0" err="1" smtClean="0"/>
              <a:t>Rudin</a:t>
            </a:r>
            <a:r>
              <a:rPr lang="en-US" dirty="0" smtClean="0"/>
              <a:t>, </a:t>
            </a:r>
            <a:r>
              <a:rPr lang="en-US" dirty="0" err="1" smtClean="0"/>
              <a:t>Makromol</a:t>
            </a:r>
            <a:r>
              <a:rPr lang="en-US" dirty="0" smtClean="0"/>
              <a:t>. Chem., Rapid </a:t>
            </a:r>
            <a:r>
              <a:rPr lang="en-US" dirty="0" err="1" smtClean="0"/>
              <a:t>Commun</a:t>
            </a:r>
            <a:r>
              <a:rPr lang="en-US" dirty="0" smtClean="0"/>
              <a:t>. </a:t>
            </a:r>
            <a:r>
              <a:rPr lang="en-US" b="1" dirty="0" smtClean="0"/>
              <a:t>2</a:t>
            </a:r>
            <a:r>
              <a:rPr lang="en-US" dirty="0" smtClean="0"/>
              <a:t>, 655-659 (1981) </a:t>
            </a:r>
            <a:endParaRPr lang="en-US" u="sng" dirty="0" smtClean="0"/>
          </a:p>
          <a:p>
            <a:r>
              <a:rPr lang="en-US" u="sng" dirty="0" smtClean="0"/>
              <a:t>Key Ideas:</a:t>
            </a:r>
            <a:endParaRPr lang="en-US" i="1" u="sng" dirty="0" smtClean="0"/>
          </a:p>
          <a:p>
            <a:pPr>
              <a:buFontTx/>
              <a:buChar char="•"/>
            </a:pPr>
            <a:r>
              <a:rPr lang="en-US" b="1" dirty="0" smtClean="0"/>
              <a:t>By comparing </a:t>
            </a:r>
            <a:r>
              <a:rPr lang="en-US" b="1" i="1" dirty="0" err="1" smtClean="0"/>
              <a:t>r</a:t>
            </a:r>
            <a:r>
              <a:rPr lang="en-US" b="1" i="1" baseline="-25000" dirty="0" err="1" smtClean="0"/>
              <a:t>g</a:t>
            </a:r>
            <a:r>
              <a:rPr lang="en-US" b="1" dirty="0" smtClean="0"/>
              <a:t> to </a:t>
            </a:r>
            <a:r>
              <a:rPr lang="en-US" b="1" i="1" dirty="0" err="1" smtClean="0"/>
              <a:t>r</a:t>
            </a:r>
            <a:r>
              <a:rPr lang="en-US" b="1" i="1" baseline="-25000" dirty="0" err="1" smtClean="0"/>
              <a:t>h</a:t>
            </a:r>
            <a:r>
              <a:rPr lang="en-US" dirty="0" smtClean="0"/>
              <a:t> </a:t>
            </a:r>
            <a:r>
              <a:rPr lang="en-US" b="1" dirty="0" smtClean="0"/>
              <a:t>we may learn about the compactness of a molecule and so gain information concerning the molecular conformation.</a:t>
            </a:r>
            <a:endParaRPr lang="en-US" dirty="0" smtClean="0"/>
          </a:p>
        </p:txBody>
      </p:sp>
    </p:spTree>
    <p:extLst>
      <p:ext uri="{BB962C8B-B14F-4D97-AF65-F5344CB8AC3E}">
        <p14:creationId xmlns:p14="http://schemas.microsoft.com/office/powerpoint/2010/main" val="387164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Particles with a large physical dimension (radius) diffuse more slowly through a solvent, while small particles diffuse more quickly.  Intensity fluctuations seen through time are therefore slower for large particles.</a:t>
            </a:r>
          </a:p>
          <a:p>
            <a:endParaRPr lang="en-US" dirty="0" smtClean="0"/>
          </a:p>
          <a:p>
            <a:r>
              <a:rPr lang="en-US" dirty="0" smtClean="0"/>
              <a:t>The </a:t>
            </a:r>
            <a:r>
              <a:rPr lang="en-US" i="1" dirty="0" smtClean="0"/>
              <a:t>mass</a:t>
            </a:r>
            <a:r>
              <a:rPr lang="en-US" dirty="0" smtClean="0"/>
              <a:t> of the particles has almost no influence on the rate of particle diffusion, and may safely be ignored.  </a:t>
            </a:r>
            <a:endParaRPr lang="en-US" i="1" dirty="0" smtClean="0"/>
          </a:p>
          <a:p>
            <a:endParaRPr lang="en-US" u="sng" dirty="0" smtClean="0"/>
          </a:p>
          <a:p>
            <a:endParaRPr lang="en-US" dirty="0"/>
          </a:p>
        </p:txBody>
      </p:sp>
      <p:sp>
        <p:nvSpPr>
          <p:cNvPr id="4" name="Slide Number Placeholder 3"/>
          <p:cNvSpPr>
            <a:spLocks noGrp="1"/>
          </p:cNvSpPr>
          <p:nvPr>
            <p:ph type="sldNum" sz="quarter" idx="10"/>
          </p:nvPr>
        </p:nvSpPr>
        <p:spPr/>
        <p:txBody>
          <a:bodyPr/>
          <a:lstStyle/>
          <a:p>
            <a:fld id="{EA89DB34-B459-48B5-8B14-BDBEA263140C}" type="slidenum">
              <a:rPr lang="en-US" smtClean="0"/>
              <a:t>10</a:t>
            </a:fld>
            <a:endParaRPr lang="en-US"/>
          </a:p>
        </p:txBody>
      </p:sp>
    </p:spTree>
    <p:extLst>
      <p:ext uri="{BB962C8B-B14F-4D97-AF65-F5344CB8AC3E}">
        <p14:creationId xmlns:p14="http://schemas.microsoft.com/office/powerpoint/2010/main" val="227625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correlator</a:t>
            </a:r>
            <a:r>
              <a:rPr lang="en-US" sz="1200" kern="1200" dirty="0" smtClean="0">
                <a:solidFill>
                  <a:schemeClr val="tx1"/>
                </a:solidFill>
                <a:effectLst/>
                <a:latin typeface="+mn-lt"/>
                <a:ea typeface="+mn-ea"/>
                <a:cs typeface="+mn-cs"/>
              </a:rPr>
              <a:t> is basically a signal comparator. It is designed to measure the degree of similarity between two signals, or one signal with itself at varying time intervals. </a:t>
            </a:r>
          </a:p>
          <a:p>
            <a:r>
              <a:rPr lang="en-US" sz="1200" kern="1200" dirty="0" smtClean="0">
                <a:solidFill>
                  <a:schemeClr val="tx1"/>
                </a:solidFill>
                <a:effectLst/>
                <a:latin typeface="+mn-lt"/>
                <a:ea typeface="+mn-ea"/>
                <a:cs typeface="+mn-cs"/>
              </a:rPr>
              <a:t>If the intensity of a signal is compared with itself at a particular point in time and a time much later, then for a randomly fluctuating signal it is obvious that the intensities are not</a:t>
            </a:r>
          </a:p>
          <a:p>
            <a:r>
              <a:rPr lang="en-US" sz="1200" kern="1200" dirty="0" smtClean="0">
                <a:solidFill>
                  <a:schemeClr val="tx1"/>
                </a:solidFill>
                <a:effectLst/>
                <a:latin typeface="+mn-lt"/>
                <a:ea typeface="+mn-ea"/>
                <a:cs typeface="+mn-cs"/>
              </a:rPr>
              <a:t>going to be related in any way, i.e. there will be no correlation between the two signals . Knowledge of the initial signal intensity will not allow the signal intensity at time t = infinity to be predicted. This will be true of any random process such as diffusion.</a:t>
            </a:r>
          </a:p>
          <a:p>
            <a:r>
              <a:rPr lang="en-US" sz="1200" kern="1200" dirty="0" smtClean="0">
                <a:solidFill>
                  <a:schemeClr val="tx1"/>
                </a:solidFill>
                <a:effectLst/>
                <a:latin typeface="+mn-lt"/>
                <a:ea typeface="+mn-ea"/>
                <a:cs typeface="+mn-cs"/>
              </a:rPr>
              <a:t>However, if the intensity of signal at time = t is compared to the intensity a very small time later (</a:t>
            </a:r>
            <a:r>
              <a:rPr lang="en-US" sz="1200" kern="1200" dirty="0" err="1" smtClean="0">
                <a:solidFill>
                  <a:schemeClr val="tx1"/>
                </a:solidFill>
                <a:effectLst/>
                <a:latin typeface="+mn-lt"/>
                <a:ea typeface="+mn-ea"/>
                <a:cs typeface="+mn-cs"/>
              </a:rPr>
              <a:t>t+δt</a:t>
            </a:r>
            <a:r>
              <a:rPr lang="en-US" sz="1200" kern="1200" dirty="0" smtClean="0">
                <a:solidFill>
                  <a:schemeClr val="tx1"/>
                </a:solidFill>
                <a:effectLst/>
                <a:latin typeface="+mn-lt"/>
                <a:ea typeface="+mn-ea"/>
                <a:cs typeface="+mn-cs"/>
              </a:rPr>
              <a:t>), there will be a strong relationship or correlation between the intensities of two signals. The two signals are strongly or well correlated.</a:t>
            </a:r>
          </a:p>
          <a:p>
            <a:r>
              <a:rPr lang="en-US" sz="1200" kern="1200" dirty="0" smtClean="0">
                <a:solidFill>
                  <a:schemeClr val="tx1"/>
                </a:solidFill>
                <a:effectLst/>
                <a:latin typeface="+mn-lt"/>
                <a:ea typeface="+mn-ea"/>
                <a:cs typeface="+mn-cs"/>
              </a:rPr>
              <a:t>If the signal, derived from a random process such as Brownian motion, at t is compared to the signal at t+2δt, there will still be a reasonable comparison or correlation between</a:t>
            </a:r>
          </a:p>
          <a:p>
            <a:r>
              <a:rPr lang="en-US" sz="1200" kern="1200" dirty="0" smtClean="0">
                <a:solidFill>
                  <a:schemeClr val="tx1"/>
                </a:solidFill>
                <a:effectLst/>
                <a:latin typeface="+mn-lt"/>
                <a:ea typeface="+mn-ea"/>
                <a:cs typeface="+mn-cs"/>
              </a:rPr>
              <a:t>the two signals, but it will not be as good as the comparison at t and </a:t>
            </a:r>
            <a:r>
              <a:rPr lang="en-US" sz="1200" kern="1200" dirty="0" err="1" smtClean="0">
                <a:solidFill>
                  <a:schemeClr val="tx1"/>
                </a:solidFill>
                <a:effectLst/>
                <a:latin typeface="+mn-lt"/>
                <a:ea typeface="+mn-ea"/>
                <a:cs typeface="+mn-cs"/>
              </a:rPr>
              <a:t>t+δt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correlation is reducing with time.</a:t>
            </a:r>
          </a:p>
          <a:p>
            <a:r>
              <a:rPr lang="en-US" sz="1200" kern="1200" dirty="0" smtClean="0">
                <a:solidFill>
                  <a:schemeClr val="tx1"/>
                </a:solidFill>
                <a:effectLst/>
                <a:latin typeface="+mn-lt"/>
                <a:ea typeface="+mn-ea"/>
                <a:cs typeface="+mn-cs"/>
              </a:rPr>
              <a:t>The period of time </a:t>
            </a:r>
            <a:r>
              <a:rPr lang="en-US" sz="1200" kern="1200" dirty="0" err="1" smtClean="0">
                <a:solidFill>
                  <a:schemeClr val="tx1"/>
                </a:solidFill>
                <a:effectLst/>
                <a:latin typeface="+mn-lt"/>
                <a:ea typeface="+mn-ea"/>
                <a:cs typeface="+mn-cs"/>
              </a:rPr>
              <a:t>δt</a:t>
            </a:r>
            <a:r>
              <a:rPr lang="en-US" sz="1200" kern="1200" dirty="0" smtClean="0">
                <a:solidFill>
                  <a:schemeClr val="tx1"/>
                </a:solidFill>
                <a:effectLst/>
                <a:latin typeface="+mn-lt"/>
                <a:ea typeface="+mn-ea"/>
                <a:cs typeface="+mn-cs"/>
              </a:rPr>
              <a:t> is usually very small, maybe nanoseconds or microseconds and is called the sample time of the </a:t>
            </a:r>
            <a:r>
              <a:rPr lang="en-US" sz="1200" kern="1200" dirty="0" err="1" smtClean="0">
                <a:solidFill>
                  <a:schemeClr val="tx1"/>
                </a:solidFill>
                <a:effectLst/>
                <a:latin typeface="+mn-lt"/>
                <a:ea typeface="+mn-ea"/>
                <a:cs typeface="+mn-cs"/>
              </a:rPr>
              <a:t>correlator</a:t>
            </a:r>
            <a:r>
              <a:rPr lang="en-US" sz="1200" kern="1200" dirty="0" smtClean="0">
                <a:solidFill>
                  <a:schemeClr val="tx1"/>
                </a:solidFill>
                <a:effectLst/>
                <a:latin typeface="+mn-lt"/>
                <a:ea typeface="+mn-ea"/>
                <a:cs typeface="+mn-cs"/>
              </a:rPr>
              <a:t>. t = ∞ maybe of the order of a millisecond or</a:t>
            </a:r>
          </a:p>
          <a:p>
            <a:r>
              <a:rPr lang="en-US" sz="1200" kern="1200" dirty="0" smtClean="0">
                <a:solidFill>
                  <a:schemeClr val="tx1"/>
                </a:solidFill>
                <a:effectLst/>
                <a:latin typeface="+mn-lt"/>
                <a:ea typeface="+mn-ea"/>
                <a:cs typeface="+mn-cs"/>
              </a:rPr>
              <a:t>tens of milliseconds.</a:t>
            </a:r>
          </a:p>
          <a:p>
            <a:r>
              <a:rPr lang="en-US" sz="1200" kern="1200" dirty="0" smtClean="0">
                <a:solidFill>
                  <a:schemeClr val="tx1"/>
                </a:solidFill>
                <a:effectLst/>
                <a:latin typeface="+mn-lt"/>
                <a:ea typeface="+mn-ea"/>
                <a:cs typeface="+mn-cs"/>
              </a:rPr>
              <a:t>If the signal intensity at t is compared with itself then there is perfect correlation as the signals are identical. Perfect correlation is indicated by unity (1.00) and no correlation is indicated by zero (0.00).</a:t>
            </a:r>
          </a:p>
          <a:p>
            <a:r>
              <a:rPr lang="en-US" sz="1200" kern="1200" dirty="0" smtClean="0">
                <a:solidFill>
                  <a:schemeClr val="tx1"/>
                </a:solidFill>
                <a:effectLst/>
                <a:latin typeface="+mn-lt"/>
                <a:ea typeface="+mn-ea"/>
                <a:cs typeface="+mn-cs"/>
              </a:rPr>
              <a:t>If the signals at t+2δt, t+3δt, t+4δt etc. are compared with the signal at t, the correlation of a signal arriving from a random source will decrease with time until at some time, effectively t = ∞, there will be no correlation.</a:t>
            </a:r>
          </a:p>
          <a:p>
            <a:r>
              <a:rPr lang="en-US" sz="1200" kern="1200" dirty="0" smtClean="0">
                <a:solidFill>
                  <a:schemeClr val="tx1"/>
                </a:solidFill>
                <a:effectLst/>
                <a:latin typeface="+mn-lt"/>
                <a:ea typeface="+mn-ea"/>
                <a:cs typeface="+mn-cs"/>
              </a:rPr>
              <a:t>If the particles are large the signal will be changing slowly and the correlation will persist for a long time (figure 6). If the particles are small and moving rapidly then correlation</a:t>
            </a:r>
          </a:p>
          <a:p>
            <a:r>
              <a:rPr lang="en-US" sz="1200" kern="1200" dirty="0" smtClean="0">
                <a:solidFill>
                  <a:schemeClr val="tx1"/>
                </a:solidFill>
                <a:effectLst/>
                <a:latin typeface="+mn-lt"/>
                <a:ea typeface="+mn-ea"/>
                <a:cs typeface="+mn-cs"/>
              </a:rPr>
              <a:t>will reduce more quickly (figure 7).</a:t>
            </a:r>
          </a:p>
          <a:p>
            <a:r>
              <a:rPr lang="en-US" sz="1200" kern="1200" dirty="0" smtClean="0">
                <a:solidFill>
                  <a:schemeClr val="tx1"/>
                </a:solidFill>
                <a:effectLst/>
                <a:latin typeface="+mn-lt"/>
                <a:ea typeface="+mn-ea"/>
                <a:cs typeface="+mn-cs"/>
              </a:rPr>
              <a:t>Viewing the </a:t>
            </a:r>
            <a:r>
              <a:rPr lang="en-US" sz="1200" kern="1200" dirty="0" err="1" smtClean="0">
                <a:solidFill>
                  <a:schemeClr val="tx1"/>
                </a:solidFill>
                <a:effectLst/>
                <a:latin typeface="+mn-lt"/>
                <a:ea typeface="+mn-ea"/>
                <a:cs typeface="+mn-cs"/>
              </a:rPr>
              <a:t>correlogram</a:t>
            </a:r>
            <a:r>
              <a:rPr lang="en-US" sz="1200" kern="1200" dirty="0" smtClean="0">
                <a:solidFill>
                  <a:schemeClr val="tx1"/>
                </a:solidFill>
                <a:effectLst/>
                <a:latin typeface="+mn-lt"/>
                <a:ea typeface="+mn-ea"/>
                <a:cs typeface="+mn-cs"/>
              </a:rPr>
              <a:t> from a measurement can give a lot of information about the sample. The time at which the correlation starts to significantly decay is an indication of</a:t>
            </a:r>
          </a:p>
          <a:p>
            <a:r>
              <a:rPr lang="en-US" sz="1200" kern="1200" dirty="0" smtClean="0">
                <a:solidFill>
                  <a:schemeClr val="tx1"/>
                </a:solidFill>
                <a:effectLst/>
                <a:latin typeface="+mn-lt"/>
                <a:ea typeface="+mn-ea"/>
                <a:cs typeface="+mn-cs"/>
              </a:rPr>
              <a:t>the mean size of the sample. The steeper the line, the more </a:t>
            </a:r>
            <a:r>
              <a:rPr lang="en-US" sz="1200" kern="1200" dirty="0" err="1" smtClean="0">
                <a:solidFill>
                  <a:schemeClr val="tx1"/>
                </a:solidFill>
                <a:effectLst/>
                <a:latin typeface="+mn-lt"/>
                <a:ea typeface="+mn-ea"/>
                <a:cs typeface="+mn-cs"/>
              </a:rPr>
              <a:t>monodisperse</a:t>
            </a:r>
            <a:r>
              <a:rPr lang="en-US" sz="1200" kern="1200" dirty="0" smtClean="0">
                <a:solidFill>
                  <a:schemeClr val="tx1"/>
                </a:solidFill>
                <a:effectLst/>
                <a:latin typeface="+mn-lt"/>
                <a:ea typeface="+mn-ea"/>
                <a:cs typeface="+mn-cs"/>
              </a:rPr>
              <a:t> the sample is.</a:t>
            </a:r>
          </a:p>
          <a:p>
            <a:r>
              <a:rPr lang="en-US" sz="1200" kern="1200" dirty="0" smtClean="0">
                <a:solidFill>
                  <a:schemeClr val="tx1"/>
                </a:solidFill>
                <a:effectLst/>
                <a:latin typeface="+mn-lt"/>
                <a:ea typeface="+mn-ea"/>
                <a:cs typeface="+mn-cs"/>
              </a:rPr>
              <a:t>Conversely, the more extended the decay becomes, the greater the sample polydispersity.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9DB34-B459-48B5-8B14-BDBEA263140C}" type="slidenum">
              <a:rPr lang="en-US" smtClean="0"/>
              <a:t>11</a:t>
            </a:fld>
            <a:endParaRPr lang="en-US"/>
          </a:p>
        </p:txBody>
      </p:sp>
    </p:spTree>
    <p:extLst>
      <p:ext uri="{BB962C8B-B14F-4D97-AF65-F5344CB8AC3E}">
        <p14:creationId xmlns:p14="http://schemas.microsoft.com/office/powerpoint/2010/main" val="197520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7"/>
          <p:cNvSpPr>
            <a:spLocks noGrp="1" noChangeArrowheads="1"/>
          </p:cNvSpPr>
          <p:nvPr>
            <p:ph type="ftr" sz="quarter" idx="4"/>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r>
              <a:rPr lang="en-US" sz="1000"/>
              <a:t>Copyright 2006 Wyatt Technology Corporation                All Rights Reserved</a:t>
            </a:r>
          </a:p>
        </p:txBody>
      </p:sp>
      <p:sp>
        <p:nvSpPr>
          <p:cNvPr id="68611" name="Rectangle 18"/>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fld id="{1707B45A-A93C-4FB9-A3D7-2A070C334697}" type="slidenum">
              <a:rPr lang="en-US" sz="1000"/>
              <a:pPr/>
              <a:t>12</a:t>
            </a:fld>
            <a:endParaRPr lang="en-US" sz="1000"/>
          </a:p>
        </p:txBody>
      </p:sp>
      <p:sp>
        <p:nvSpPr>
          <p:cNvPr id="68612" name="Rectangle 2"/>
          <p:cNvSpPr>
            <a:spLocks noGrp="1" noRot="1" noChangeAspect="1" noChangeArrowheads="1" noTextEdit="1"/>
          </p:cNvSpPr>
          <p:nvPr>
            <p:ph type="sldImg"/>
          </p:nvPr>
        </p:nvSpPr>
        <p:spPr>
          <a:xfrm>
            <a:off x="1154113" y="696913"/>
            <a:ext cx="4549775" cy="3413125"/>
          </a:xfrm>
          <a:solidFill>
            <a:srgbClr val="FFFFFF"/>
          </a:solidFill>
          <a:ln/>
        </p:spPr>
      </p:sp>
      <p:sp>
        <p:nvSpPr>
          <p:cNvPr id="68613" name="Rectangle 5"/>
          <p:cNvSpPr>
            <a:spLocks noGrp="1" noChangeArrowheads="1"/>
          </p:cNvSpPr>
          <p:nvPr>
            <p:ph type="body" idx="1"/>
          </p:nvPr>
        </p:nvSpPr>
        <p:spPr>
          <a:xfrm>
            <a:off x="913882" y="4472660"/>
            <a:ext cx="5030237" cy="4266156"/>
          </a:xfrm>
          <a:noFill/>
        </p:spPr>
        <p:txBody>
          <a:bodyPr lIns="93388" tIns="47485" rIns="93388" bIns="47485"/>
          <a:lstStyle/>
          <a:p>
            <a:pPr>
              <a:buFontTx/>
              <a:buNone/>
            </a:pPr>
            <a:r>
              <a:rPr lang="en-US" b="0" dirty="0" smtClean="0"/>
              <a:t>The autocorrelation function plots the average overall change in intensity with time, for a given time interval.</a:t>
            </a:r>
            <a:endParaRPr lang="en-US" b="0" i="1" baseline="-25000" dirty="0" smtClean="0"/>
          </a:p>
        </p:txBody>
      </p:sp>
      <p:graphicFrame>
        <p:nvGraphicFramePr>
          <p:cNvPr id="68614" name="Object 6"/>
          <p:cNvGraphicFramePr>
            <a:graphicFrameLocks noChangeAspect="1"/>
          </p:cNvGraphicFramePr>
          <p:nvPr/>
        </p:nvGraphicFramePr>
        <p:xfrm>
          <a:off x="1120944" y="4956064"/>
          <a:ext cx="2540807" cy="705551"/>
        </p:xfrm>
        <a:graphic>
          <a:graphicData uri="http://schemas.openxmlformats.org/presentationml/2006/ole">
            <mc:AlternateContent xmlns:mc="http://schemas.openxmlformats.org/markup-compatibility/2006">
              <mc:Choice xmlns:v="urn:schemas-microsoft-com:vml" Requires="v">
                <p:oleObj spid="_x0000_s3100" name="Equation" r:id="rId4" imgW="1841500" imgH="508000" progId="Equation.3">
                  <p:embed/>
                </p:oleObj>
              </mc:Choice>
              <mc:Fallback>
                <p:oleObj name="Equation" r:id="rId4" imgW="18415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944" y="4956064"/>
                        <a:ext cx="2540807" cy="705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6697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collection of solution particles illuminated by a monochromatic light source, the scattering intensity measured by a detector will be dependent upon the relative positions of the particles within the scattering volume. For particles moving under the influence of Brownian motion, the measured scattering intensity will fluctuate with time. Across long time intervals, the intensity trace will appear to be representative of random fluctuations about a mean value. When viewed on a much smaller time scale however, it becomes evident that the intensity trace is in fact not random, but rather composed of a series of continuous data points. This absence of discontinuity is a consequence of the physical confinement of the particles to be in a position very near to the position occupied a very short time earlier. In other words, on short time scales, the particles have had insufficient time to move very far from their initial positions, and as such, the intensity signals are very similar. The rate that the signal changes depends on the rate of change of position of particles, with large particles leading to slow fluctuations and small particles leading to fast fluctuations.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9DB34-B459-48B5-8B14-BDBEA263140C}" type="slidenum">
              <a:rPr lang="en-US" smtClean="0"/>
              <a:t>13</a:t>
            </a:fld>
            <a:endParaRPr lang="en-US"/>
          </a:p>
        </p:txBody>
      </p:sp>
    </p:spTree>
    <p:extLst>
      <p:ext uri="{BB962C8B-B14F-4D97-AF65-F5344CB8AC3E}">
        <p14:creationId xmlns:p14="http://schemas.microsoft.com/office/powerpoint/2010/main" val="87543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7"/>
          <p:cNvSpPr>
            <a:spLocks noGrp="1" noChangeArrowheads="1"/>
          </p:cNvSpPr>
          <p:nvPr>
            <p:ph type="ftr" sz="quarter" idx="4"/>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r>
              <a:rPr lang="en-US" sz="1000"/>
              <a:t>Copyright 2006 Wyatt Technology Corporation                All Rights Reserved</a:t>
            </a:r>
          </a:p>
        </p:txBody>
      </p:sp>
      <p:sp>
        <p:nvSpPr>
          <p:cNvPr id="70659" name="Rectangle 18"/>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0617" indent="-281007">
              <a:defRPr sz="2400">
                <a:solidFill>
                  <a:schemeClr val="tx1"/>
                </a:solidFill>
                <a:latin typeface="Times New Roman" pitchFamily="18" charset="0"/>
              </a:defRPr>
            </a:lvl2pPr>
            <a:lvl3pPr marL="1124026" indent="-224805">
              <a:defRPr sz="2400">
                <a:solidFill>
                  <a:schemeClr val="tx1"/>
                </a:solidFill>
                <a:latin typeface="Times New Roman" pitchFamily="18" charset="0"/>
              </a:defRPr>
            </a:lvl3pPr>
            <a:lvl4pPr marL="1573637" indent="-224805">
              <a:defRPr sz="2400">
                <a:solidFill>
                  <a:schemeClr val="tx1"/>
                </a:solidFill>
                <a:latin typeface="Times New Roman" pitchFamily="18" charset="0"/>
              </a:defRPr>
            </a:lvl4pPr>
            <a:lvl5pPr marL="2023247" indent="-224805">
              <a:defRPr sz="2400">
                <a:solidFill>
                  <a:schemeClr val="tx1"/>
                </a:solidFill>
                <a:latin typeface="Times New Roman" pitchFamily="18" charset="0"/>
              </a:defRPr>
            </a:lvl5pPr>
            <a:lvl6pPr marL="2472858" indent="-224805" algn="ctr" eaLnBrk="0" fontAlgn="base" hangingPunct="0">
              <a:spcBef>
                <a:spcPct val="0"/>
              </a:spcBef>
              <a:spcAft>
                <a:spcPct val="0"/>
              </a:spcAft>
              <a:defRPr sz="2400">
                <a:solidFill>
                  <a:schemeClr val="tx1"/>
                </a:solidFill>
                <a:latin typeface="Times New Roman" pitchFamily="18" charset="0"/>
              </a:defRPr>
            </a:lvl6pPr>
            <a:lvl7pPr marL="2922468" indent="-224805" algn="ctr" eaLnBrk="0" fontAlgn="base" hangingPunct="0">
              <a:spcBef>
                <a:spcPct val="0"/>
              </a:spcBef>
              <a:spcAft>
                <a:spcPct val="0"/>
              </a:spcAft>
              <a:defRPr sz="2400">
                <a:solidFill>
                  <a:schemeClr val="tx1"/>
                </a:solidFill>
                <a:latin typeface="Times New Roman" pitchFamily="18" charset="0"/>
              </a:defRPr>
            </a:lvl7pPr>
            <a:lvl8pPr marL="3372079" indent="-224805" algn="ctr" eaLnBrk="0" fontAlgn="base" hangingPunct="0">
              <a:spcBef>
                <a:spcPct val="0"/>
              </a:spcBef>
              <a:spcAft>
                <a:spcPct val="0"/>
              </a:spcAft>
              <a:defRPr sz="2400">
                <a:solidFill>
                  <a:schemeClr val="tx1"/>
                </a:solidFill>
                <a:latin typeface="Times New Roman" pitchFamily="18" charset="0"/>
              </a:defRPr>
            </a:lvl8pPr>
            <a:lvl9pPr marL="3821689" indent="-224805" algn="ctr" eaLnBrk="0" fontAlgn="base" hangingPunct="0">
              <a:spcBef>
                <a:spcPct val="0"/>
              </a:spcBef>
              <a:spcAft>
                <a:spcPct val="0"/>
              </a:spcAft>
              <a:defRPr sz="2400">
                <a:solidFill>
                  <a:schemeClr val="tx1"/>
                </a:solidFill>
                <a:latin typeface="Times New Roman" pitchFamily="18" charset="0"/>
              </a:defRPr>
            </a:lvl9pPr>
          </a:lstStyle>
          <a:p>
            <a:fld id="{8130874D-C516-4228-B891-8985C9776984}" type="slidenum">
              <a:rPr lang="en-US" sz="1000"/>
              <a:pPr/>
              <a:t>14</a:t>
            </a:fld>
            <a:endParaRPr lang="en-US" sz="1000"/>
          </a:p>
        </p:txBody>
      </p:sp>
      <p:sp>
        <p:nvSpPr>
          <p:cNvPr id="70660" name="Rectangle 2"/>
          <p:cNvSpPr>
            <a:spLocks noGrp="1" noRot="1" noChangeAspect="1" noChangeArrowheads="1" noTextEdit="1"/>
          </p:cNvSpPr>
          <p:nvPr>
            <p:ph type="sldImg"/>
          </p:nvPr>
        </p:nvSpPr>
        <p:spPr>
          <a:xfrm>
            <a:off x="1154113" y="696913"/>
            <a:ext cx="4549775" cy="3413125"/>
          </a:xfrm>
          <a:solidFill>
            <a:srgbClr val="FFFFFF"/>
          </a:solidFill>
          <a:ln/>
        </p:spPr>
      </p:sp>
      <p:sp>
        <p:nvSpPr>
          <p:cNvPr id="70661" name="Rectangle 3"/>
          <p:cNvSpPr>
            <a:spLocks noGrp="1" noChangeArrowheads="1"/>
          </p:cNvSpPr>
          <p:nvPr>
            <p:ph type="body" idx="1"/>
          </p:nvPr>
        </p:nvSpPr>
        <p:spPr>
          <a:xfrm>
            <a:off x="913882" y="4472660"/>
            <a:ext cx="5030237" cy="4266156"/>
          </a:xfrm>
          <a:noFill/>
        </p:spPr>
        <p:txBody>
          <a:bodyPr lIns="93388" tIns="47485" rIns="93388" bIns="47485"/>
          <a:lstStyle/>
          <a:p>
            <a:r>
              <a:rPr lang="en-US" dirty="0" smtClean="0"/>
              <a:t>For a sample with only one</a:t>
            </a:r>
            <a:r>
              <a:rPr lang="en-US" i="1" dirty="0" smtClean="0"/>
              <a:t> </a:t>
            </a:r>
            <a:r>
              <a:rPr lang="en-US" dirty="0" smtClean="0"/>
              <a:t>diffusion time, the autocorrelation function may be shown to be:</a:t>
            </a:r>
            <a:endParaRPr lang="en-US" i="1" dirty="0" smtClean="0"/>
          </a:p>
          <a:p>
            <a:r>
              <a:rPr lang="en-US" dirty="0" smtClean="0"/>
              <a:t>For a sample containing a single species undergoing translational diffusion (Brownian motion), the autocorrelation function is a simple exponential with time constant </a:t>
            </a:r>
            <a:r>
              <a:rPr lang="en-US" dirty="0" smtClean="0">
                <a:latin typeface="Symbol" pitchFamily="18" charset="2"/>
              </a:rPr>
              <a:t>k</a:t>
            </a:r>
            <a:r>
              <a:rPr lang="en-US" dirty="0" smtClean="0"/>
              <a:t>. The graphs above show DLS data from a mono-disperse sample of </a:t>
            </a:r>
            <a:r>
              <a:rPr lang="en-US" i="1" dirty="0" err="1" smtClean="0"/>
              <a:t>r</a:t>
            </a:r>
            <a:r>
              <a:rPr lang="en-US" i="1" baseline="-25000" dirty="0" err="1" smtClean="0"/>
              <a:t>h</a:t>
            </a:r>
            <a:r>
              <a:rPr lang="en-US" dirty="0" smtClean="0"/>
              <a:t> = 9 nm latex spheres in water (the linear and log graphs are displaying the same data).  The line is a fit to a single exponential time constant.  </a:t>
            </a:r>
          </a:p>
          <a:p>
            <a:r>
              <a:rPr lang="en-US" u="sng" dirty="0" smtClean="0"/>
              <a:t>Key Ideas:</a:t>
            </a:r>
            <a:endParaRPr lang="en-US" i="1" u="sng" dirty="0" smtClean="0"/>
          </a:p>
          <a:p>
            <a:pPr>
              <a:buFontTx/>
              <a:buChar char="•"/>
            </a:pPr>
            <a:r>
              <a:rPr lang="en-US" b="1" dirty="0" smtClean="0"/>
              <a:t> For a single species undergoing translational diffusion, the autocorrelation function is a simple exponential.</a:t>
            </a:r>
          </a:p>
          <a:p>
            <a:pPr>
              <a:buFontTx/>
              <a:buChar char="•"/>
            </a:pPr>
            <a:r>
              <a:rPr lang="en-US" b="1" dirty="0" smtClean="0"/>
              <a:t>The time constant of the exponential is a measure of how quickly the light intensity changes.</a:t>
            </a:r>
          </a:p>
        </p:txBody>
      </p:sp>
      <p:graphicFrame>
        <p:nvGraphicFramePr>
          <p:cNvPr id="70662" name="Object 6"/>
          <p:cNvGraphicFramePr>
            <a:graphicFrameLocks noChangeAspect="1"/>
          </p:cNvGraphicFramePr>
          <p:nvPr/>
        </p:nvGraphicFramePr>
        <p:xfrm>
          <a:off x="2391348" y="4730788"/>
          <a:ext cx="1569322" cy="350429"/>
        </p:xfrm>
        <a:graphic>
          <a:graphicData uri="http://schemas.openxmlformats.org/presentationml/2006/ole">
            <mc:AlternateContent xmlns:mc="http://schemas.openxmlformats.org/markup-compatibility/2006">
              <mc:Choice xmlns:v="urn:schemas-microsoft-com:vml" Requires="v">
                <p:oleObj spid="_x0000_s5147" name="Equation" r:id="rId4" imgW="1028700" imgH="228600" progId="Equation.3">
                  <p:embed/>
                </p:oleObj>
              </mc:Choice>
              <mc:Fallback>
                <p:oleObj name="Equation" r:id="rId4" imgW="10287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1348" y="4730788"/>
                        <a:ext cx="1569322" cy="35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5506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9E722A9-6B08-4998-AE8E-DCE963CFEFEC}"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A803C2-8899-4202-ACF1-8514996FB843}" type="slidenum">
              <a:rPr lang="en-US"/>
              <a:pPr>
                <a:defRPr/>
              </a:pPr>
              <a:t>‹#›</a:t>
            </a:fld>
            <a:endParaRPr lang="en-US"/>
          </a:p>
        </p:txBody>
      </p:sp>
    </p:spTree>
    <p:extLst>
      <p:ext uri="{BB962C8B-B14F-4D97-AF65-F5344CB8AC3E}">
        <p14:creationId xmlns:p14="http://schemas.microsoft.com/office/powerpoint/2010/main" val="201356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7F027B-5BF7-4E15-AEA8-68E7BD077899}"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5C6B9-9A10-4745-9F00-72C61D3EBC6E}" type="slidenum">
              <a:rPr lang="en-US"/>
              <a:pPr>
                <a:defRPr/>
              </a:pPr>
              <a:t>‹#›</a:t>
            </a:fld>
            <a:endParaRPr lang="en-US"/>
          </a:p>
        </p:txBody>
      </p:sp>
    </p:spTree>
    <p:extLst>
      <p:ext uri="{BB962C8B-B14F-4D97-AF65-F5344CB8AC3E}">
        <p14:creationId xmlns:p14="http://schemas.microsoft.com/office/powerpoint/2010/main" val="50815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E9D653-4A7F-4FFB-A965-1E0666639072}"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0CECDA-21AB-4F5D-B2BC-F7FFE2F1E244}" type="slidenum">
              <a:rPr lang="en-US"/>
              <a:pPr>
                <a:defRPr/>
              </a:pPr>
              <a:t>‹#›</a:t>
            </a:fld>
            <a:endParaRPr lang="en-US"/>
          </a:p>
        </p:txBody>
      </p:sp>
    </p:spTree>
    <p:extLst>
      <p:ext uri="{BB962C8B-B14F-4D97-AF65-F5344CB8AC3E}">
        <p14:creationId xmlns:p14="http://schemas.microsoft.com/office/powerpoint/2010/main" val="198001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smtClean="0"/>
            </a:lvl1pPr>
          </a:lstStyle>
          <a:p>
            <a:pPr>
              <a:defRPr/>
            </a:pPr>
            <a:fld id="{E8027AB2-31C5-4AC4-AD45-ADD3ED1B39DA}" type="slidenum">
              <a:rPr lang="en-US"/>
              <a:pPr>
                <a:defRPr/>
              </a:pPr>
              <a:t>‹#›</a:t>
            </a:fld>
            <a:endParaRPr lang="en-US"/>
          </a:p>
        </p:txBody>
      </p:sp>
    </p:spTree>
    <p:extLst>
      <p:ext uri="{BB962C8B-B14F-4D97-AF65-F5344CB8AC3E}">
        <p14:creationId xmlns:p14="http://schemas.microsoft.com/office/powerpoint/2010/main" val="13038249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5440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4C42C9-45BF-4C64-88A9-FB1A3452C470}"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A803C2-8899-4202-ACF1-8514996FB843}" type="slidenum">
              <a:rPr lang="en-US"/>
              <a:pPr>
                <a:defRPr/>
              </a:pPr>
              <a:t>‹#›</a:t>
            </a:fld>
            <a:endParaRPr lang="en-US"/>
          </a:p>
        </p:txBody>
      </p:sp>
    </p:spTree>
    <p:extLst>
      <p:ext uri="{BB962C8B-B14F-4D97-AF65-F5344CB8AC3E}">
        <p14:creationId xmlns:p14="http://schemas.microsoft.com/office/powerpoint/2010/main" val="234301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F669FA-1ED6-4F11-AE96-90C5AFA55B4B}"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0A7AB-A166-499C-AA4C-9FE937EAC17B}" type="slidenum">
              <a:rPr lang="en-US"/>
              <a:pPr>
                <a:defRPr/>
              </a:pPr>
              <a:t>‹#›</a:t>
            </a:fld>
            <a:endParaRPr lang="en-US"/>
          </a:p>
        </p:txBody>
      </p:sp>
    </p:spTree>
    <p:extLst>
      <p:ext uri="{BB962C8B-B14F-4D97-AF65-F5344CB8AC3E}">
        <p14:creationId xmlns:p14="http://schemas.microsoft.com/office/powerpoint/2010/main" val="228498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F72268-EC4C-48F7-8037-B39961BFC4DD}"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D9148-C7BB-4079-8A44-37917B7F378A}" type="slidenum">
              <a:rPr lang="en-US"/>
              <a:pPr>
                <a:defRPr/>
              </a:pPr>
              <a:t>‹#›</a:t>
            </a:fld>
            <a:endParaRPr lang="en-US"/>
          </a:p>
        </p:txBody>
      </p:sp>
    </p:spTree>
    <p:extLst>
      <p:ext uri="{BB962C8B-B14F-4D97-AF65-F5344CB8AC3E}">
        <p14:creationId xmlns:p14="http://schemas.microsoft.com/office/powerpoint/2010/main" val="102007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3258C9-FBDF-4444-9DE8-86FE93A0529F}" type="datetime1">
              <a:rPr lang="en-US" smtClean="0"/>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CDD508-AB05-46C7-88DF-500227BA76BB}" type="slidenum">
              <a:rPr lang="en-US"/>
              <a:pPr>
                <a:defRPr/>
              </a:pPr>
              <a:t>‹#›</a:t>
            </a:fld>
            <a:endParaRPr lang="en-US"/>
          </a:p>
        </p:txBody>
      </p:sp>
    </p:spTree>
    <p:extLst>
      <p:ext uri="{BB962C8B-B14F-4D97-AF65-F5344CB8AC3E}">
        <p14:creationId xmlns:p14="http://schemas.microsoft.com/office/powerpoint/2010/main" val="207323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EB2438-BD07-47C7-8FAE-332F75B0C51D}" type="datetime1">
              <a:rPr lang="en-US" smtClean="0"/>
              <a:t>10/13/2015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8E4A68-6442-4137-82C9-79263FF49C22}" type="slidenum">
              <a:rPr lang="en-US"/>
              <a:pPr>
                <a:defRPr/>
              </a:pPr>
              <a:t>‹#›</a:t>
            </a:fld>
            <a:endParaRPr lang="en-US"/>
          </a:p>
        </p:txBody>
      </p:sp>
    </p:spTree>
    <p:extLst>
      <p:ext uri="{BB962C8B-B14F-4D97-AF65-F5344CB8AC3E}">
        <p14:creationId xmlns:p14="http://schemas.microsoft.com/office/powerpoint/2010/main" val="1195514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084876-3D97-44B3-991D-AEDB5638586E}" type="datetime1">
              <a:rPr lang="en-US" smtClean="0"/>
              <a:t>10/13/2015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EEE1FF-FBF8-4710-AE3E-79D798D90AF7}" type="slidenum">
              <a:rPr lang="en-US"/>
              <a:pPr>
                <a:defRPr/>
              </a:pPr>
              <a:t>‹#›</a:t>
            </a:fld>
            <a:endParaRPr lang="en-US"/>
          </a:p>
        </p:txBody>
      </p:sp>
    </p:spTree>
    <p:extLst>
      <p:ext uri="{BB962C8B-B14F-4D97-AF65-F5344CB8AC3E}">
        <p14:creationId xmlns:p14="http://schemas.microsoft.com/office/powerpoint/2010/main" val="163111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F3E80A2-A8FA-4686-9ADB-677166FCCCA8}"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0A7AB-A166-499C-AA4C-9FE937EAC17B}" type="slidenum">
              <a:rPr lang="en-US"/>
              <a:pPr>
                <a:defRPr/>
              </a:pPr>
              <a:t>‹#›</a:t>
            </a:fld>
            <a:endParaRPr lang="en-US"/>
          </a:p>
        </p:txBody>
      </p:sp>
    </p:spTree>
    <p:extLst>
      <p:ext uri="{BB962C8B-B14F-4D97-AF65-F5344CB8AC3E}">
        <p14:creationId xmlns:p14="http://schemas.microsoft.com/office/powerpoint/2010/main" val="3901548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0166CD-6B76-48DC-81E2-FC23A8298907}" type="datetime1">
              <a:rPr lang="en-US" smtClean="0"/>
              <a:t>10/13/2015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E7D7BC-1B99-4E86-8D1B-4F3A8F0FE67B}" type="slidenum">
              <a:rPr lang="en-US"/>
              <a:pPr>
                <a:defRPr/>
              </a:pPr>
              <a:t>‹#›</a:t>
            </a:fld>
            <a:endParaRPr lang="en-US"/>
          </a:p>
        </p:txBody>
      </p:sp>
    </p:spTree>
    <p:extLst>
      <p:ext uri="{BB962C8B-B14F-4D97-AF65-F5344CB8AC3E}">
        <p14:creationId xmlns:p14="http://schemas.microsoft.com/office/powerpoint/2010/main" val="3779315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3A26CB-DE25-4648-B2D2-1FDBBE1BBE94}" type="datetime1">
              <a:rPr lang="en-US" smtClean="0"/>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02257C-935D-4186-B4E8-E58BD527627A}" type="slidenum">
              <a:rPr lang="en-US"/>
              <a:pPr>
                <a:defRPr/>
              </a:pPr>
              <a:t>‹#›</a:t>
            </a:fld>
            <a:endParaRPr lang="en-US"/>
          </a:p>
        </p:txBody>
      </p:sp>
    </p:spTree>
    <p:extLst>
      <p:ext uri="{BB962C8B-B14F-4D97-AF65-F5344CB8AC3E}">
        <p14:creationId xmlns:p14="http://schemas.microsoft.com/office/powerpoint/2010/main" val="909679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CBEA0B-60E2-4C09-8D92-AFE809BD3C27}" type="datetime1">
              <a:rPr lang="en-US" smtClean="0"/>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0269C5-73DA-40D8-A588-ABDD1E379EA4}" type="slidenum">
              <a:rPr lang="en-US"/>
              <a:pPr>
                <a:defRPr/>
              </a:pPr>
              <a:t>‹#›</a:t>
            </a:fld>
            <a:endParaRPr lang="en-US"/>
          </a:p>
        </p:txBody>
      </p:sp>
    </p:spTree>
    <p:extLst>
      <p:ext uri="{BB962C8B-B14F-4D97-AF65-F5344CB8AC3E}">
        <p14:creationId xmlns:p14="http://schemas.microsoft.com/office/powerpoint/2010/main" val="2137119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4560C0-44BC-4B58-B4D9-10E2C2B7A802}"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5C6B9-9A10-4745-9F00-72C61D3EBC6E}" type="slidenum">
              <a:rPr lang="en-US"/>
              <a:pPr>
                <a:defRPr/>
              </a:pPr>
              <a:t>‹#›</a:t>
            </a:fld>
            <a:endParaRPr lang="en-US"/>
          </a:p>
        </p:txBody>
      </p:sp>
    </p:spTree>
    <p:extLst>
      <p:ext uri="{BB962C8B-B14F-4D97-AF65-F5344CB8AC3E}">
        <p14:creationId xmlns:p14="http://schemas.microsoft.com/office/powerpoint/2010/main" val="1743312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279BEA-89B4-4FDF-8AB1-ED05E1961B63}"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0CECDA-21AB-4F5D-B2BC-F7FFE2F1E244}" type="slidenum">
              <a:rPr lang="en-US"/>
              <a:pPr>
                <a:defRPr/>
              </a:pPr>
              <a:t>‹#›</a:t>
            </a:fld>
            <a:endParaRPr lang="en-US"/>
          </a:p>
        </p:txBody>
      </p:sp>
    </p:spTree>
    <p:extLst>
      <p:ext uri="{BB962C8B-B14F-4D97-AF65-F5344CB8AC3E}">
        <p14:creationId xmlns:p14="http://schemas.microsoft.com/office/powerpoint/2010/main" val="1607212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smtClean="0"/>
            </a:lvl1pPr>
          </a:lstStyle>
          <a:p>
            <a:pPr>
              <a:defRPr/>
            </a:pPr>
            <a:fld id="{E8027AB2-31C5-4AC4-AD45-ADD3ED1B39DA}" type="slidenum">
              <a:rPr lang="en-US"/>
              <a:pPr>
                <a:defRPr/>
              </a:pPr>
              <a:t>‹#›</a:t>
            </a:fld>
            <a:endParaRPr lang="en-US"/>
          </a:p>
        </p:txBody>
      </p:sp>
    </p:spTree>
    <p:extLst>
      <p:ext uri="{BB962C8B-B14F-4D97-AF65-F5344CB8AC3E}">
        <p14:creationId xmlns:p14="http://schemas.microsoft.com/office/powerpoint/2010/main" val="7330439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96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DD95CB-FCEC-46BA-AB8B-6A351DBCB9E2}" type="datetime1">
              <a:rPr lang="en-US" smtClean="0"/>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D9148-C7BB-4079-8A44-37917B7F378A}" type="slidenum">
              <a:rPr lang="en-US"/>
              <a:pPr>
                <a:defRPr/>
              </a:pPr>
              <a:t>‹#›</a:t>
            </a:fld>
            <a:endParaRPr lang="en-US"/>
          </a:p>
        </p:txBody>
      </p:sp>
    </p:spTree>
    <p:extLst>
      <p:ext uri="{BB962C8B-B14F-4D97-AF65-F5344CB8AC3E}">
        <p14:creationId xmlns:p14="http://schemas.microsoft.com/office/powerpoint/2010/main" val="159211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34E677-5DA9-4F31-AB93-DD2CE5507717}" type="datetime1">
              <a:rPr lang="en-US" smtClean="0"/>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CDD508-AB05-46C7-88DF-500227BA76BB}" type="slidenum">
              <a:rPr lang="en-US"/>
              <a:pPr>
                <a:defRPr/>
              </a:pPr>
              <a:t>‹#›</a:t>
            </a:fld>
            <a:endParaRPr lang="en-US"/>
          </a:p>
        </p:txBody>
      </p:sp>
    </p:spTree>
    <p:extLst>
      <p:ext uri="{BB962C8B-B14F-4D97-AF65-F5344CB8AC3E}">
        <p14:creationId xmlns:p14="http://schemas.microsoft.com/office/powerpoint/2010/main" val="274434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578F5D-201D-4AEC-B767-152E2A3F2C06}" type="datetime1">
              <a:rPr lang="en-US" smtClean="0"/>
              <a:t>10/13/2015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8E4A68-6442-4137-82C9-79263FF49C22}" type="slidenum">
              <a:rPr lang="en-US"/>
              <a:pPr>
                <a:defRPr/>
              </a:pPr>
              <a:t>‹#›</a:t>
            </a:fld>
            <a:endParaRPr lang="en-US"/>
          </a:p>
        </p:txBody>
      </p:sp>
    </p:spTree>
    <p:extLst>
      <p:ext uri="{BB962C8B-B14F-4D97-AF65-F5344CB8AC3E}">
        <p14:creationId xmlns:p14="http://schemas.microsoft.com/office/powerpoint/2010/main" val="307615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CC9C1DF-4A50-43FA-8C4B-E2D6F3FA73E2}" type="datetime1">
              <a:rPr lang="en-US" smtClean="0"/>
              <a:t>10/13/2015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EEE1FF-FBF8-4710-AE3E-79D798D90AF7}" type="slidenum">
              <a:rPr lang="en-US"/>
              <a:pPr>
                <a:defRPr/>
              </a:pPr>
              <a:t>‹#›</a:t>
            </a:fld>
            <a:endParaRPr lang="en-US"/>
          </a:p>
        </p:txBody>
      </p:sp>
    </p:spTree>
    <p:extLst>
      <p:ext uri="{BB962C8B-B14F-4D97-AF65-F5344CB8AC3E}">
        <p14:creationId xmlns:p14="http://schemas.microsoft.com/office/powerpoint/2010/main" val="68584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3FDB3E-FA1C-4644-975C-08A319778792}" type="datetime1">
              <a:rPr lang="en-US" smtClean="0"/>
              <a:t>10/13/2015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E7D7BC-1B99-4E86-8D1B-4F3A8F0FE67B}" type="slidenum">
              <a:rPr lang="en-US"/>
              <a:pPr>
                <a:defRPr/>
              </a:pPr>
              <a:t>‹#›</a:t>
            </a:fld>
            <a:endParaRPr lang="en-US"/>
          </a:p>
        </p:txBody>
      </p:sp>
    </p:spTree>
    <p:extLst>
      <p:ext uri="{BB962C8B-B14F-4D97-AF65-F5344CB8AC3E}">
        <p14:creationId xmlns:p14="http://schemas.microsoft.com/office/powerpoint/2010/main" val="220256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D604CC-3546-4EFE-B9E8-757056A75ED3}" type="datetime1">
              <a:rPr lang="en-US" smtClean="0"/>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02257C-935D-4186-B4E8-E58BD527627A}" type="slidenum">
              <a:rPr lang="en-US"/>
              <a:pPr>
                <a:defRPr/>
              </a:pPr>
              <a:t>‹#›</a:t>
            </a:fld>
            <a:endParaRPr lang="en-US"/>
          </a:p>
        </p:txBody>
      </p:sp>
    </p:spTree>
    <p:extLst>
      <p:ext uri="{BB962C8B-B14F-4D97-AF65-F5344CB8AC3E}">
        <p14:creationId xmlns:p14="http://schemas.microsoft.com/office/powerpoint/2010/main" val="27646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D5C354-DEB8-4FF4-AA88-1E13BD1D3F28}" type="datetime1">
              <a:rPr lang="en-US" smtClean="0"/>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0269C5-73DA-40D8-A588-ABDD1E379EA4}" type="slidenum">
              <a:rPr lang="en-US"/>
              <a:pPr>
                <a:defRPr/>
              </a:pPr>
              <a:t>‹#›</a:t>
            </a:fld>
            <a:endParaRPr lang="en-US"/>
          </a:p>
        </p:txBody>
      </p:sp>
    </p:spTree>
    <p:extLst>
      <p:ext uri="{BB962C8B-B14F-4D97-AF65-F5344CB8AC3E}">
        <p14:creationId xmlns:p14="http://schemas.microsoft.com/office/powerpoint/2010/main" val="203561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28000">
              <a:schemeClr val="accent1">
                <a:lumMod val="52000"/>
                <a:lumOff val="48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9318F8F-1A2A-4536-AC9E-383C05638CE0}" type="datetime1">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5E2A98-186F-47D9-884F-0AB611656D59}" type="slidenum">
              <a:rPr lang="en-US"/>
              <a:pPr>
                <a:defRPr/>
              </a:pPr>
              <a:t>‹#›</a:t>
            </a:fld>
            <a:endParaRPr lang="en-US"/>
          </a:p>
        </p:txBody>
      </p:sp>
    </p:spTree>
    <p:extLst>
      <p:ext uri="{BB962C8B-B14F-4D97-AF65-F5344CB8AC3E}">
        <p14:creationId xmlns:p14="http://schemas.microsoft.com/office/powerpoint/2010/main" val="189659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28000">
              <a:schemeClr val="accent1">
                <a:lumMod val="52000"/>
                <a:lumOff val="48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BF2EF53-E098-44F0-A478-FB375203E26F}" type="datetime1">
              <a:rPr lang="en-US" smtClean="0"/>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25E2A98-186F-47D9-884F-0AB611656D59}" type="slidenum">
              <a:rPr lang="en-US"/>
              <a:pPr>
                <a:defRPr/>
              </a:pPr>
              <a:t>‹#›</a:t>
            </a:fld>
            <a:endParaRPr lang="en-US"/>
          </a:p>
        </p:txBody>
      </p:sp>
    </p:spTree>
    <p:extLst>
      <p:ext uri="{BB962C8B-B14F-4D97-AF65-F5344CB8AC3E}">
        <p14:creationId xmlns:p14="http://schemas.microsoft.com/office/powerpoint/2010/main" val="1459369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40.jpeg"/><Relationship Id="rId5" Type="http://schemas.openxmlformats.org/officeDocument/2006/relationships/image" Target="../media/image39.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5.xml"/><Relationship Id="rId7" Type="http://schemas.openxmlformats.org/officeDocument/2006/relationships/image" Target="../media/image45.emf"/><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4.wmf"/><Relationship Id="rId10" Type="http://schemas.openxmlformats.org/officeDocument/2006/relationships/image" Target="../media/image47.jpeg"/><Relationship Id="rId4" Type="http://schemas.openxmlformats.org/officeDocument/2006/relationships/oleObject" Target="../embeddings/oleObject5.bin"/><Relationship Id="rId9" Type="http://schemas.openxmlformats.org/officeDocument/2006/relationships/image" Target="../media/image46.wmf"/></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4.jpeg"/><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image" Target="../media/image52.wmf"/><Relationship Id="rId5" Type="http://schemas.openxmlformats.org/officeDocument/2006/relationships/oleObject" Target="../embeddings/oleObject10.bin"/><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9.xml"/><Relationship Id="rId7" Type="http://schemas.openxmlformats.org/officeDocument/2006/relationships/image" Target="../media/image58.jpeg"/><Relationship Id="rId2" Type="http://schemas.openxmlformats.org/officeDocument/2006/relationships/slideLayout" Target="../slideLayouts/slideLayout19.xml"/><Relationship Id="rId1" Type="http://schemas.openxmlformats.org/officeDocument/2006/relationships/vmlDrawing" Target="../drawings/vmlDrawing8.vml"/><Relationship Id="rId6" Type="http://schemas.openxmlformats.org/officeDocument/2006/relationships/image" Target="../media/image55.wmf"/><Relationship Id="rId5" Type="http://schemas.openxmlformats.org/officeDocument/2006/relationships/oleObject" Target="../embeddings/oleObject11.bin"/><Relationship Id="rId4" Type="http://schemas.openxmlformats.org/officeDocument/2006/relationships/image" Target="../media/image57.jpeg"/><Relationship Id="rId9" Type="http://schemas.openxmlformats.org/officeDocument/2006/relationships/image" Target="../media/image56.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0.xml"/><Relationship Id="rId7" Type="http://schemas.openxmlformats.org/officeDocument/2006/relationships/image" Target="../media/image59.wmf"/><Relationship Id="rId2" Type="http://schemas.openxmlformats.org/officeDocument/2006/relationships/slideLayout" Target="../slideLayouts/slideLayout19.xml"/><Relationship Id="rId1" Type="http://schemas.openxmlformats.org/officeDocument/2006/relationships/vmlDrawing" Target="../drawings/vmlDrawing9.vml"/><Relationship Id="rId6" Type="http://schemas.openxmlformats.org/officeDocument/2006/relationships/oleObject" Target="../embeddings/oleObject13.bin"/><Relationship Id="rId11" Type="http://schemas.openxmlformats.org/officeDocument/2006/relationships/image" Target="../media/image55.wmf"/><Relationship Id="rId5" Type="http://schemas.openxmlformats.org/officeDocument/2006/relationships/image" Target="../media/image62.jpeg"/><Relationship Id="rId10" Type="http://schemas.openxmlformats.org/officeDocument/2006/relationships/oleObject" Target="../embeddings/oleObject15.bin"/><Relationship Id="rId4" Type="http://schemas.openxmlformats.org/officeDocument/2006/relationships/image" Target="../media/image61.jpeg"/><Relationship Id="rId9" Type="http://schemas.openxmlformats.org/officeDocument/2006/relationships/image" Target="../media/image60.w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vmlDrawing" Target="../drawings/vmlDrawing11.vml"/><Relationship Id="rId5" Type="http://schemas.openxmlformats.org/officeDocument/2006/relationships/image" Target="../media/image68.w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vmlDrawing" Target="../drawings/vmlDrawing12.vml"/><Relationship Id="rId5" Type="http://schemas.openxmlformats.org/officeDocument/2006/relationships/image" Target="../media/image69.wmf"/><Relationship Id="rId4" Type="http://schemas.openxmlformats.org/officeDocument/2006/relationships/oleObject" Target="../embeddings/oleObject2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71.wmf"/><Relationship Id="rId2" Type="http://schemas.openxmlformats.org/officeDocument/2006/relationships/slideLayout" Target="../slideLayouts/slideLayout19.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70.wmf"/><Relationship Id="rId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vmlDrawing" Target="../drawings/vmlDrawing14.vml"/><Relationship Id="rId5" Type="http://schemas.openxmlformats.org/officeDocument/2006/relationships/image" Target="../media/image72.wmf"/><Relationship Id="rId4" Type="http://schemas.openxmlformats.org/officeDocument/2006/relationships/oleObject" Target="../embeddings/oleObject24.bin"/></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vmlDrawing" Target="../drawings/vmlDrawing15.vml"/><Relationship Id="rId6" Type="http://schemas.openxmlformats.org/officeDocument/2006/relationships/image" Target="../media/image75.png"/><Relationship Id="rId5" Type="http://schemas.openxmlformats.org/officeDocument/2006/relationships/image" Target="../media/image74.wmf"/><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78.png"/><Relationship Id="rId2" Type="http://schemas.openxmlformats.org/officeDocument/2006/relationships/slideLayout" Target="../slideLayouts/slideLayout26.xml"/><Relationship Id="rId1" Type="http://schemas.openxmlformats.org/officeDocument/2006/relationships/vmlDrawing" Target="../drawings/vmlDrawing16.vml"/><Relationship Id="rId6" Type="http://schemas.openxmlformats.org/officeDocument/2006/relationships/image" Target="../media/image77.jpeg"/><Relationship Id="rId5" Type="http://schemas.openxmlformats.org/officeDocument/2006/relationships/image" Target="../media/image74.wmf"/><Relationship Id="rId4" Type="http://schemas.openxmlformats.org/officeDocument/2006/relationships/oleObject" Target="../embeddings/oleObject2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6.xml"/><Relationship Id="rId1" Type="http://schemas.openxmlformats.org/officeDocument/2006/relationships/vmlDrawing" Target="../drawings/vmlDrawing17.vml"/><Relationship Id="rId5" Type="http://schemas.openxmlformats.org/officeDocument/2006/relationships/image" Target="../media/image79.png"/><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notesSlide" Target="../notesSlides/notesSlide41.xml"/><Relationship Id="rId7" Type="http://schemas.openxmlformats.org/officeDocument/2006/relationships/oleObject" Target="../embeddings/oleObject29.bin"/><Relationship Id="rId2" Type="http://schemas.openxmlformats.org/officeDocument/2006/relationships/slideLayout" Target="../slideLayouts/slideLayout19.xml"/><Relationship Id="rId1" Type="http://schemas.openxmlformats.org/officeDocument/2006/relationships/vmlDrawing" Target="../drawings/vmlDrawing18.vml"/><Relationship Id="rId6" Type="http://schemas.openxmlformats.org/officeDocument/2006/relationships/image" Target="../media/image80.wmf"/><Relationship Id="rId5" Type="http://schemas.openxmlformats.org/officeDocument/2006/relationships/oleObject" Target="../embeddings/oleObject28.bin"/><Relationship Id="rId4" Type="http://schemas.openxmlformats.org/officeDocument/2006/relationships/image" Target="../media/image82.jpeg"/><Relationship Id="rId9" Type="http://schemas.openxmlformats.org/officeDocument/2006/relationships/image" Target="../media/image8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524000"/>
            <a:ext cx="7772400" cy="1470025"/>
          </a:xfrm>
        </p:spPr>
        <p:txBody>
          <a:bodyPr/>
          <a:lstStyle/>
          <a:p>
            <a:r>
              <a:rPr lang="en-US" sz="4000" b="1" i="1" dirty="0" smtClean="0">
                <a:solidFill>
                  <a:srgbClr val="212121"/>
                </a:solidFill>
              </a:rPr>
              <a:t>Light </a:t>
            </a:r>
            <a:r>
              <a:rPr lang="en-US" sz="4000" b="1" i="1" dirty="0">
                <a:solidFill>
                  <a:srgbClr val="212121"/>
                </a:solidFill>
              </a:rPr>
              <a:t>Scattering: What you can and cannot get from </a:t>
            </a:r>
            <a:r>
              <a:rPr lang="en-US" sz="4000" b="1" i="1" dirty="0" smtClean="0">
                <a:solidFill>
                  <a:srgbClr val="212121"/>
                </a:solidFill>
              </a:rPr>
              <a:t>it?</a:t>
            </a:r>
            <a:endParaRPr lang="en-US" sz="4000" b="1" dirty="0"/>
          </a:p>
        </p:txBody>
      </p:sp>
      <p:sp>
        <p:nvSpPr>
          <p:cNvPr id="5" name="Subtitle 4"/>
          <p:cNvSpPr>
            <a:spLocks noGrp="1"/>
          </p:cNvSpPr>
          <p:nvPr>
            <p:ph type="subTitle" idx="1"/>
          </p:nvPr>
        </p:nvSpPr>
        <p:spPr/>
        <p:txBody>
          <a:bodyPr/>
          <a:lstStyle/>
          <a:p>
            <a:r>
              <a:rPr lang="en-US" dirty="0" smtClean="0">
                <a:solidFill>
                  <a:schemeClr val="tx1"/>
                </a:solidFill>
              </a:rPr>
              <a:t>Rafael Cueto</a:t>
            </a:r>
          </a:p>
          <a:p>
            <a:r>
              <a:rPr lang="en-US" dirty="0" smtClean="0">
                <a:solidFill>
                  <a:schemeClr val="tx1"/>
                </a:solidFill>
              </a:rPr>
              <a:t>Polymer Analysis Lab</a:t>
            </a:r>
          </a:p>
          <a:p>
            <a:r>
              <a:rPr lang="en-US" dirty="0" smtClean="0">
                <a:solidFill>
                  <a:schemeClr val="tx1"/>
                </a:solidFill>
              </a:rPr>
              <a:t>Physical Chemistry Seminar</a:t>
            </a:r>
          </a:p>
          <a:p>
            <a:r>
              <a:rPr lang="en-US" dirty="0" smtClean="0">
                <a:solidFill>
                  <a:schemeClr val="tx1"/>
                </a:solidFill>
              </a:rPr>
              <a:t> 10-13-2015</a:t>
            </a: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1AA803C2-8899-4202-ACF1-8514996FB843}" type="slidenum">
              <a:rPr lang="en-US" smtClean="0">
                <a:solidFill>
                  <a:schemeClr val="tx1"/>
                </a:solidFill>
              </a:rPr>
              <a:pPr>
                <a:defRPr/>
              </a:pPr>
              <a:t>1</a:t>
            </a:fld>
            <a:endParaRPr lang="en-US" dirty="0">
              <a:solidFill>
                <a:schemeClr val="tx1"/>
              </a:solidFill>
            </a:endParaRPr>
          </a:p>
        </p:txBody>
      </p:sp>
    </p:spTree>
    <p:extLst>
      <p:ext uri="{BB962C8B-B14F-4D97-AF65-F5344CB8AC3E}">
        <p14:creationId xmlns:p14="http://schemas.microsoft.com/office/powerpoint/2010/main" val="3972854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Intensity Fluctuations</a:t>
            </a:r>
            <a:endParaRPr lang="en-US" sz="3600" b="1" dirty="0"/>
          </a:p>
        </p:txBody>
      </p:sp>
      <p:sp>
        <p:nvSpPr>
          <p:cNvPr id="3" name="Content Placeholder 2"/>
          <p:cNvSpPr>
            <a:spLocks noGrp="1"/>
          </p:cNvSpPr>
          <p:nvPr>
            <p:ph idx="1"/>
          </p:nvPr>
        </p:nvSpPr>
        <p:spPr>
          <a:xfrm>
            <a:off x="228600" y="4572000"/>
            <a:ext cx="8229600" cy="944563"/>
          </a:xfrm>
        </p:spPr>
        <p:txBody>
          <a:bodyPr/>
          <a:lstStyle/>
          <a:p>
            <a:pPr marL="0" indent="0" algn="ctr">
              <a:buNone/>
            </a:pPr>
            <a:r>
              <a:rPr lang="en-US" dirty="0" smtClean="0"/>
              <a:t>Rate of Particle Diffusion is related to size</a:t>
            </a:r>
            <a:endParaRPr lang="en-US"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10</a:t>
            </a:fld>
            <a:endParaRPr lang="en-US"/>
          </a:p>
        </p:txBody>
      </p:sp>
      <p:pic>
        <p:nvPicPr>
          <p:cNvPr id="6" name="Picture 21" descr="40nmf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25668"/>
            <a:ext cx="3124200" cy="227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4nmf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925980"/>
            <a:ext cx="3124200" cy="227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How does a Correlator Work</a:t>
            </a:r>
            <a:endParaRPr lang="en-US" sz="3600" b="1" dirty="0"/>
          </a:p>
        </p:txBody>
      </p:sp>
      <p:sp>
        <p:nvSpPr>
          <p:cNvPr id="3" name="Slide Number Placeholder 2"/>
          <p:cNvSpPr>
            <a:spLocks noGrp="1"/>
          </p:cNvSpPr>
          <p:nvPr>
            <p:ph type="sldNum" sz="quarter" idx="12"/>
          </p:nvPr>
        </p:nvSpPr>
        <p:spPr/>
        <p:txBody>
          <a:bodyPr/>
          <a:lstStyle/>
          <a:p>
            <a:pPr>
              <a:defRPr/>
            </a:pPr>
            <a:fld id="{ABEEE1FF-FBF8-4710-AE3E-79D798D90AF7}" type="slidenum">
              <a:rPr lang="en-US" smtClean="0"/>
              <a:pPr>
                <a:defRPr/>
              </a:pPr>
              <a:t>11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599"/>
            <a:ext cx="4648200" cy="350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584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7" descr="acfunc-slid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5" y="2284413"/>
            <a:ext cx="359251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a:xfrm>
            <a:off x="914400" y="457200"/>
            <a:ext cx="7467600" cy="1066800"/>
          </a:xfrm>
          <a:noFill/>
        </p:spPr>
        <p:txBody>
          <a:bodyPr/>
          <a:lstStyle/>
          <a:p>
            <a:r>
              <a:rPr lang="en-US" sz="3600" b="1" i="0" dirty="0" smtClean="0">
                <a:cs typeface="Times New Roman" pitchFamily="18" charset="0"/>
              </a:rPr>
              <a:t>Measure Timescale of Diffusion:</a:t>
            </a:r>
            <a:br>
              <a:rPr lang="en-US" sz="3600" b="1" i="0" dirty="0" smtClean="0">
                <a:cs typeface="Times New Roman" pitchFamily="18" charset="0"/>
              </a:rPr>
            </a:br>
            <a:r>
              <a:rPr lang="en-US" sz="3600" b="1" i="0" dirty="0" smtClean="0">
                <a:cs typeface="Times New Roman" pitchFamily="18" charset="0"/>
              </a:rPr>
              <a:t>Autocorrelation Function </a:t>
            </a:r>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pPr>
                <a:defRPr/>
              </a:pPr>
              <a:t>12</a:t>
            </a:fld>
            <a:endParaRPr lang="en-US"/>
          </a:p>
        </p:txBody>
      </p:sp>
      <p:pic>
        <p:nvPicPr>
          <p:cNvPr id="24580" name="Picture 39" descr="autocorrel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86000"/>
            <a:ext cx="38020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Line 40"/>
          <p:cNvSpPr>
            <a:spLocks noChangeShapeType="1"/>
          </p:cNvSpPr>
          <p:nvPr/>
        </p:nvSpPr>
        <p:spPr bwMode="auto">
          <a:xfrm>
            <a:off x="4114800" y="3048000"/>
            <a:ext cx="685800" cy="0"/>
          </a:xfrm>
          <a:prstGeom prst="line">
            <a:avLst/>
          </a:prstGeom>
          <a:noFill/>
          <a:ln w="28575">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3084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What Is A </a:t>
            </a:r>
            <a:r>
              <a:rPr lang="en-US" sz="3600" b="1" dirty="0" err="1"/>
              <a:t>Correlogram</a:t>
            </a:r>
            <a:r>
              <a:rPr lang="en-US" sz="3600" b="1" dirty="0"/>
              <a:t>?</a:t>
            </a:r>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13</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0956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astra-lin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9" y="1981200"/>
            <a:ext cx="4287129"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260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9" descr="astra-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38400"/>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xfrm>
            <a:off x="762000" y="304800"/>
            <a:ext cx="7467600" cy="1143000"/>
          </a:xfrm>
          <a:noFill/>
        </p:spPr>
        <p:txBody>
          <a:bodyPr/>
          <a:lstStyle/>
          <a:p>
            <a:r>
              <a:rPr lang="en-US" sz="3600" b="1" i="0" dirty="0" smtClean="0"/>
              <a:t>Form of the Autocorrelation Function </a:t>
            </a:r>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pPr>
                <a:defRPr/>
              </a:pPr>
              <a:t>14</a:t>
            </a:fld>
            <a:endParaRPr lang="en-US"/>
          </a:p>
        </p:txBody>
      </p:sp>
      <p:grpSp>
        <p:nvGrpSpPr>
          <p:cNvPr id="26628" name="Group 40"/>
          <p:cNvGrpSpPr>
            <a:grpSpLocks/>
          </p:cNvGrpSpPr>
          <p:nvPr/>
        </p:nvGrpSpPr>
        <p:grpSpPr bwMode="auto">
          <a:xfrm>
            <a:off x="1295400" y="1827216"/>
            <a:ext cx="6354763" cy="458788"/>
            <a:chOff x="816" y="2207"/>
            <a:chExt cx="4003" cy="289"/>
          </a:xfrm>
        </p:grpSpPr>
        <p:sp>
          <p:nvSpPr>
            <p:cNvPr id="26631" name="Text Box 30"/>
            <p:cNvSpPr txBox="1">
              <a:spLocks noChangeArrowheads="1"/>
            </p:cNvSpPr>
            <p:nvPr/>
          </p:nvSpPr>
          <p:spPr bwMode="auto">
            <a:xfrm>
              <a:off x="816" y="2208"/>
              <a:ext cx="1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Linear time axis</a:t>
              </a:r>
            </a:p>
          </p:txBody>
        </p:sp>
        <p:sp>
          <p:nvSpPr>
            <p:cNvPr id="26632" name="Text Box 31"/>
            <p:cNvSpPr txBox="1">
              <a:spLocks noChangeArrowheads="1"/>
            </p:cNvSpPr>
            <p:nvPr/>
          </p:nvSpPr>
          <p:spPr bwMode="auto">
            <a:xfrm>
              <a:off x="3475" y="2207"/>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Log time axis</a:t>
              </a:r>
            </a:p>
          </p:txBody>
        </p:sp>
      </p:grpSp>
      <p:pic>
        <p:nvPicPr>
          <p:cNvPr id="26629" name="Picture 38" descr="astra-lin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38400"/>
            <a:ext cx="40386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41"/>
          <p:cNvSpPr txBox="1">
            <a:spLocks noChangeArrowheads="1"/>
          </p:cNvSpPr>
          <p:nvPr/>
        </p:nvSpPr>
        <p:spPr bwMode="auto">
          <a:xfrm>
            <a:off x="5486400" y="38100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a:t>R</a:t>
            </a:r>
            <a:r>
              <a:rPr lang="en-US" sz="1800" baseline="-25000"/>
              <a:t>h </a:t>
            </a:r>
            <a:r>
              <a:rPr lang="en-US" sz="1800"/>
              <a:t>= 9nm (latex spheres)</a:t>
            </a:r>
          </a:p>
        </p:txBody>
      </p:sp>
    </p:spTree>
    <p:extLst>
      <p:ext uri="{BB962C8B-B14F-4D97-AF65-F5344CB8AC3E}">
        <p14:creationId xmlns:p14="http://schemas.microsoft.com/office/powerpoint/2010/main" val="4907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Typical Correlation Curves</a:t>
            </a:r>
            <a:endParaRPr lang="en-US" sz="3600" b="1"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15</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48482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264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Correlation Function..</a:t>
            </a:r>
            <a:endParaRPr lang="en-US" sz="3600" b="1"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16</a:t>
            </a:fld>
            <a:endParaRPr lang="en-US"/>
          </a:p>
        </p:txBody>
      </p:sp>
      <p:sp>
        <p:nvSpPr>
          <p:cNvPr id="5" name="Rectangle 4"/>
          <p:cNvSpPr/>
          <p:nvPr/>
        </p:nvSpPr>
        <p:spPr>
          <a:xfrm>
            <a:off x="2284483" y="1447800"/>
            <a:ext cx="4008790" cy="523220"/>
          </a:xfrm>
          <a:prstGeom prst="rect">
            <a:avLst/>
          </a:prstGeom>
        </p:spPr>
        <p:txBody>
          <a:bodyPr wrap="none">
            <a:spAutoFit/>
          </a:bodyPr>
          <a:lstStyle/>
          <a:p>
            <a:r>
              <a:rPr lang="pt-BR" sz="2800" dirty="0" smtClean="0"/>
              <a:t>G(</a:t>
            </a:r>
            <a:r>
              <a:rPr lang="pt-BR" sz="2800" dirty="0" smtClean="0">
                <a:sym typeface="Symbol"/>
              </a:rPr>
              <a:t></a:t>
            </a:r>
            <a:r>
              <a:rPr lang="pt-BR" sz="2800" dirty="0" smtClean="0"/>
              <a:t>) = A [ 1 + B exp (-2</a:t>
            </a:r>
            <a:r>
              <a:rPr lang="pt-BR" sz="2800" dirty="0" smtClean="0">
                <a:sym typeface="Symbol"/>
              </a:rPr>
              <a:t></a:t>
            </a:r>
            <a:r>
              <a:rPr lang="pt-BR" sz="2800" dirty="0" smtClean="0"/>
              <a:t>)]</a:t>
            </a:r>
            <a:endParaRPr lang="en-US" sz="2800" dirty="0"/>
          </a:p>
        </p:txBody>
      </p:sp>
      <p:sp>
        <p:nvSpPr>
          <p:cNvPr id="6" name="Rectangle 5"/>
          <p:cNvSpPr/>
          <p:nvPr/>
        </p:nvSpPr>
        <p:spPr>
          <a:xfrm>
            <a:off x="609600" y="2191305"/>
            <a:ext cx="4572000" cy="646331"/>
          </a:xfrm>
          <a:prstGeom prst="rect">
            <a:avLst/>
          </a:prstGeom>
        </p:spPr>
        <p:txBody>
          <a:bodyPr>
            <a:spAutoFit/>
          </a:bodyPr>
          <a:lstStyle/>
          <a:p>
            <a:r>
              <a:rPr lang="en-US" dirty="0" smtClean="0">
                <a:latin typeface="Times New Roman" pitchFamily="18" charset="0"/>
                <a:cs typeface="Times New Roman" pitchFamily="18" charset="0"/>
              </a:rPr>
              <a:t>A = the baseline of the correlation function</a:t>
            </a:r>
          </a:p>
          <a:p>
            <a:r>
              <a:rPr lang="en-US" dirty="0" smtClean="0">
                <a:latin typeface="Times New Roman" pitchFamily="18" charset="0"/>
                <a:cs typeface="Times New Roman" pitchFamily="18" charset="0"/>
              </a:rPr>
              <a:t>B = intercept of the correlation function.</a:t>
            </a:r>
            <a:endParaRPr lang="en-US" dirty="0">
              <a:latin typeface="Times New Roman" pitchFamily="18" charset="0"/>
              <a:cs typeface="Times New Roman" pitchFamily="18" charset="0"/>
            </a:endParaRPr>
          </a:p>
        </p:txBody>
      </p:sp>
      <p:sp>
        <p:nvSpPr>
          <p:cNvPr id="7" name="TextBox 6"/>
          <p:cNvSpPr txBox="1"/>
          <p:nvPr/>
        </p:nvSpPr>
        <p:spPr>
          <a:xfrm>
            <a:off x="3352800" y="3048000"/>
            <a:ext cx="1276311" cy="523220"/>
          </a:xfrm>
          <a:prstGeom prst="rect">
            <a:avLst/>
          </a:prstGeom>
          <a:noFill/>
        </p:spPr>
        <p:txBody>
          <a:bodyPr wrap="none" rtlCol="0">
            <a:spAutoFit/>
          </a:bodyPr>
          <a:lstStyle/>
          <a:p>
            <a:r>
              <a:rPr lang="en-US" sz="2800" dirty="0" smtClean="0">
                <a:sym typeface="Symbol"/>
              </a:rPr>
              <a:t> = Dq</a:t>
            </a:r>
            <a:r>
              <a:rPr lang="en-US" sz="2800" baseline="30000" dirty="0" smtClean="0">
                <a:sym typeface="Symbol"/>
              </a:rPr>
              <a:t>2</a:t>
            </a:r>
            <a:endParaRPr lang="en-US" sz="2800" baseline="30000" dirty="0"/>
          </a:p>
        </p:txBody>
      </p:sp>
      <p:sp>
        <p:nvSpPr>
          <p:cNvPr id="8" name="Rectangle 7"/>
          <p:cNvSpPr/>
          <p:nvPr/>
        </p:nvSpPr>
        <p:spPr>
          <a:xfrm>
            <a:off x="609600" y="3585276"/>
            <a:ext cx="3634521" cy="369332"/>
          </a:xfrm>
          <a:prstGeom prst="rect">
            <a:avLst/>
          </a:prstGeom>
        </p:spPr>
        <p:txBody>
          <a:bodyPr wrap="none">
            <a:spAutoFit/>
          </a:bodyPr>
          <a:lstStyle/>
          <a:p>
            <a:r>
              <a:rPr lang="en-US" dirty="0">
                <a:latin typeface="Times New Roman" pitchFamily="18" charset="0"/>
                <a:cs typeface="Times New Roman" pitchFamily="18" charset="0"/>
              </a:rPr>
              <a:t>D = translational diffusion coefficient</a:t>
            </a:r>
          </a:p>
        </p:txBody>
      </p:sp>
      <p:sp>
        <p:nvSpPr>
          <p:cNvPr id="9" name="TextBox 8"/>
          <p:cNvSpPr txBox="1"/>
          <p:nvPr/>
        </p:nvSpPr>
        <p:spPr>
          <a:xfrm>
            <a:off x="2308157" y="4234190"/>
            <a:ext cx="3597460" cy="523220"/>
          </a:xfrm>
          <a:prstGeom prst="rect">
            <a:avLst/>
          </a:prstGeom>
          <a:noFill/>
        </p:spPr>
        <p:txBody>
          <a:bodyPr wrap="none" rtlCol="0">
            <a:spAutoFit/>
          </a:bodyPr>
          <a:lstStyle/>
          <a:p>
            <a:r>
              <a:rPr lang="en-US" sz="2800" dirty="0" smtClean="0"/>
              <a:t>q = (4</a:t>
            </a:r>
            <a:r>
              <a:rPr lang="en-US" sz="2800" dirty="0" smtClean="0">
                <a:sym typeface="Symbol"/>
              </a:rPr>
              <a:t> n / </a:t>
            </a:r>
            <a:r>
              <a:rPr lang="en-US" sz="2800" baseline="-25000" dirty="0" smtClean="0">
                <a:sym typeface="Symbol"/>
              </a:rPr>
              <a:t>o</a:t>
            </a:r>
            <a:r>
              <a:rPr lang="en-US" sz="2800" dirty="0" smtClean="0">
                <a:sym typeface="Symbol"/>
              </a:rPr>
              <a:t>) sin (/2)</a:t>
            </a:r>
            <a:r>
              <a:rPr lang="en-US" sz="2800" dirty="0" smtClean="0"/>
              <a:t> </a:t>
            </a:r>
            <a:endParaRPr lang="en-US" sz="2800" dirty="0"/>
          </a:p>
        </p:txBody>
      </p:sp>
      <p:sp>
        <p:nvSpPr>
          <p:cNvPr id="10" name="Rectangle 9"/>
          <p:cNvSpPr/>
          <p:nvPr/>
        </p:nvSpPr>
        <p:spPr>
          <a:xfrm>
            <a:off x="762000" y="4953000"/>
            <a:ext cx="4572000" cy="923330"/>
          </a:xfrm>
          <a:prstGeom prst="rect">
            <a:avLst/>
          </a:prstGeom>
        </p:spPr>
        <p:txBody>
          <a:bodyPr>
            <a:spAutoFit/>
          </a:bodyPr>
          <a:lstStyle/>
          <a:p>
            <a:r>
              <a:rPr lang="en-US" dirty="0"/>
              <a:t>n = refractive index of </a:t>
            </a:r>
            <a:r>
              <a:rPr lang="en-US" dirty="0" smtClean="0"/>
              <a:t>dispersant</a:t>
            </a:r>
          </a:p>
          <a:p>
            <a:r>
              <a:rPr lang="en-US" dirty="0" smtClean="0">
                <a:sym typeface="Symbol"/>
              </a:rPr>
              <a:t></a:t>
            </a:r>
            <a:r>
              <a:rPr lang="en-US" baseline="-25000" dirty="0" smtClean="0"/>
              <a:t>o</a:t>
            </a:r>
            <a:r>
              <a:rPr lang="en-US" dirty="0" smtClean="0"/>
              <a:t> </a:t>
            </a:r>
            <a:r>
              <a:rPr lang="en-US" dirty="0"/>
              <a:t>= wavelength of the </a:t>
            </a:r>
            <a:r>
              <a:rPr lang="en-US" dirty="0" smtClean="0"/>
              <a:t>laser </a:t>
            </a:r>
          </a:p>
          <a:p>
            <a:r>
              <a:rPr lang="en-US" dirty="0" smtClean="0">
                <a:sym typeface="Symbol"/>
              </a:rPr>
              <a:t></a:t>
            </a:r>
            <a:r>
              <a:rPr lang="en-US" dirty="0" smtClean="0"/>
              <a:t> </a:t>
            </a:r>
            <a:r>
              <a:rPr lang="en-US" dirty="0"/>
              <a:t>= scattering angle.</a:t>
            </a:r>
          </a:p>
        </p:txBody>
      </p:sp>
    </p:spTree>
    <p:extLst>
      <p:ext uri="{BB962C8B-B14F-4D97-AF65-F5344CB8AC3E}">
        <p14:creationId xmlns:p14="http://schemas.microsoft.com/office/powerpoint/2010/main" val="3890967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Hydrodynamic Radius</a:t>
            </a:r>
            <a:endParaRPr lang="en-US" sz="3600" b="1"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17</a:t>
            </a:fld>
            <a:endParaRPr lang="en-US"/>
          </a:p>
        </p:txBody>
      </p:sp>
      <p:sp>
        <p:nvSpPr>
          <p:cNvPr id="5" name="TextBox 4"/>
          <p:cNvSpPr txBox="1"/>
          <p:nvPr/>
        </p:nvSpPr>
        <p:spPr>
          <a:xfrm>
            <a:off x="914400" y="1905000"/>
            <a:ext cx="2887906" cy="369332"/>
          </a:xfrm>
          <a:prstGeom prst="rect">
            <a:avLst/>
          </a:prstGeom>
          <a:noFill/>
        </p:spPr>
        <p:txBody>
          <a:bodyPr wrap="none" rtlCol="0">
            <a:spAutoFit/>
          </a:bodyPr>
          <a:lstStyle/>
          <a:p>
            <a:r>
              <a:rPr lang="en-US" dirty="0" smtClean="0"/>
              <a:t>The Stokes-Einstein Equation</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753301" y="2743200"/>
                <a:ext cx="2098010" cy="985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𝑅</m:t>
                      </m:r>
                      <m:r>
                        <a:rPr lang="en-US" sz="2800" b="0" i="1" baseline="-25000" smtClean="0">
                          <a:latin typeface="Cambria Math"/>
                        </a:rPr>
                        <m:t>𝐻</m:t>
                      </m:r>
                      <m:r>
                        <a:rPr lang="en-US" sz="2800" b="0" i="1" smtClean="0">
                          <a:latin typeface="Cambria Math"/>
                        </a:rPr>
                        <m:t>= </m:t>
                      </m:r>
                      <m:f>
                        <m:fPr>
                          <m:ctrlPr>
                            <a:rPr lang="en-US" sz="2800" b="0" i="1" smtClean="0">
                              <a:latin typeface="Cambria Math" panose="02040503050406030204" pitchFamily="18" charset="0"/>
                            </a:rPr>
                          </m:ctrlPr>
                        </m:fPr>
                        <m:num>
                          <m:r>
                            <a:rPr lang="en-US" sz="2800" b="0" i="1" smtClean="0">
                              <a:latin typeface="Cambria Math"/>
                            </a:rPr>
                            <m:t>𝑘𝑇</m:t>
                          </m:r>
                        </m:num>
                        <m:den>
                          <m:r>
                            <a:rPr lang="en-US" sz="2800" b="0" i="1" smtClean="0">
                              <a:latin typeface="Cambria Math"/>
                            </a:rPr>
                            <m:t>6</m:t>
                          </m:r>
                          <m:r>
                            <a:rPr lang="en-US" sz="2800" b="0" i="1" smtClean="0">
                              <a:latin typeface="Cambria Math"/>
                              <a:sym typeface="Symbol"/>
                            </a:rPr>
                            <m:t></m:t>
                          </m:r>
                          <m:r>
                            <a:rPr lang="en-US" sz="2800" b="0" i="1" smtClean="0">
                              <a:latin typeface="Cambria Math"/>
                            </a:rPr>
                            <m:t>𝐷</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753301" y="2743200"/>
                <a:ext cx="2098010" cy="985013"/>
              </a:xfrm>
              <a:prstGeom prst="rect">
                <a:avLst/>
              </a:prstGeom>
              <a:blipFill rotWithShape="1">
                <a:blip r:embed="rId3"/>
                <a:stretch>
                  <a:fillRect/>
                </a:stretch>
              </a:blipFill>
            </p:spPr>
            <p:txBody>
              <a:bodyPr/>
              <a:lstStyle/>
              <a:p>
                <a:r>
                  <a:rPr lang="en-US">
                    <a:noFill/>
                  </a:rPr>
                  <a:t> </a:t>
                </a:r>
              </a:p>
            </p:txBody>
          </p:sp>
        </mc:Fallback>
      </mc:AlternateContent>
      <p:sp>
        <p:nvSpPr>
          <p:cNvPr id="8" name="Rectangle 7"/>
          <p:cNvSpPr/>
          <p:nvPr/>
        </p:nvSpPr>
        <p:spPr>
          <a:xfrm>
            <a:off x="2274163" y="4343400"/>
            <a:ext cx="4572000" cy="923330"/>
          </a:xfrm>
          <a:prstGeom prst="rect">
            <a:avLst/>
          </a:prstGeom>
        </p:spPr>
        <p:txBody>
          <a:bodyPr>
            <a:spAutoFit/>
          </a:bodyPr>
          <a:lstStyle/>
          <a:p>
            <a:r>
              <a:rPr lang="en-US" dirty="0" smtClean="0"/>
              <a:t>k is the Boltzmann constant</a:t>
            </a:r>
          </a:p>
          <a:p>
            <a:r>
              <a:rPr lang="en-US" dirty="0" smtClean="0"/>
              <a:t>T is the temperature</a:t>
            </a:r>
          </a:p>
          <a:p>
            <a:r>
              <a:rPr lang="en-US" dirty="0" smtClean="0"/>
              <a:t>η is the dispersant viscosity.</a:t>
            </a:r>
            <a:endParaRPr lang="en-US" dirty="0"/>
          </a:p>
        </p:txBody>
      </p:sp>
    </p:spTree>
    <p:extLst>
      <p:ext uri="{BB962C8B-B14F-4D97-AF65-F5344CB8AC3E}">
        <p14:creationId xmlns:p14="http://schemas.microsoft.com/office/powerpoint/2010/main" val="244575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0"/>
          <p:cNvSpPr>
            <a:spLocks noGrp="1" noChangeArrowheads="1"/>
          </p:cNvSpPr>
          <p:nvPr>
            <p:ph type="title"/>
          </p:nvPr>
        </p:nvSpPr>
        <p:spPr>
          <a:xfrm>
            <a:off x="838200" y="0"/>
            <a:ext cx="7772400" cy="1143000"/>
          </a:xfrm>
        </p:spPr>
        <p:txBody>
          <a:bodyPr/>
          <a:lstStyle/>
          <a:p>
            <a:r>
              <a:rPr lang="en-US" sz="3600" b="1" i="0" dirty="0" smtClean="0"/>
              <a:t>Hydrodynamic Radius</a:t>
            </a:r>
          </a:p>
        </p:txBody>
      </p:sp>
      <p:sp>
        <p:nvSpPr>
          <p:cNvPr id="2" name="Slide Number Placeholder 1"/>
          <p:cNvSpPr>
            <a:spLocks noGrp="1"/>
          </p:cNvSpPr>
          <p:nvPr>
            <p:ph type="sldNum" sz="quarter" idx="12"/>
          </p:nvPr>
        </p:nvSpPr>
        <p:spPr/>
        <p:txBody>
          <a:bodyPr/>
          <a:lstStyle/>
          <a:p>
            <a:pPr>
              <a:defRPr/>
            </a:pPr>
            <a:fld id="{B490A7AB-A166-499C-AA4C-9FE937EAC17B}" type="slidenum">
              <a:rPr lang="en-US" smtClean="0"/>
              <a:pPr>
                <a:defRPr/>
              </a:pPr>
              <a:t>18</a:t>
            </a:fld>
            <a:endParaRPr lang="en-US"/>
          </a:p>
        </p:txBody>
      </p:sp>
      <p:sp>
        <p:nvSpPr>
          <p:cNvPr id="345091" name="Text Box 2051"/>
          <p:cNvSpPr txBox="1">
            <a:spLocks noChangeArrowheads="1"/>
          </p:cNvSpPr>
          <p:nvPr/>
        </p:nvSpPr>
        <p:spPr bwMode="auto">
          <a:xfrm>
            <a:off x="2708275" y="1455738"/>
            <a:ext cx="3849688"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buClr>
                <a:srgbClr val="A3001B"/>
              </a:buClr>
              <a:buSzPct val="90000"/>
            </a:pPr>
            <a:r>
              <a:rPr lang="en-US" b="1" i="1" dirty="0">
                <a:latin typeface="Verdana" pitchFamily="34" charset="0"/>
              </a:rPr>
              <a:t>Theoretical Examples</a:t>
            </a:r>
          </a:p>
        </p:txBody>
      </p:sp>
      <p:grpSp>
        <p:nvGrpSpPr>
          <p:cNvPr id="345146" name="Group 2106"/>
          <p:cNvGrpSpPr>
            <a:grpSpLocks/>
          </p:cNvGrpSpPr>
          <p:nvPr/>
        </p:nvGrpSpPr>
        <p:grpSpPr bwMode="auto">
          <a:xfrm>
            <a:off x="3352800" y="2667000"/>
            <a:ext cx="1828800" cy="1981200"/>
            <a:chOff x="2112" y="1680"/>
            <a:chExt cx="1200" cy="1344"/>
          </a:xfrm>
        </p:grpSpPr>
        <p:grpSp>
          <p:nvGrpSpPr>
            <p:cNvPr id="18458" name="Group 2101"/>
            <p:cNvGrpSpPr>
              <a:grpSpLocks/>
            </p:cNvGrpSpPr>
            <p:nvPr/>
          </p:nvGrpSpPr>
          <p:grpSpPr bwMode="auto">
            <a:xfrm>
              <a:off x="2688" y="1680"/>
              <a:ext cx="624" cy="1344"/>
              <a:chOff x="2688" y="1680"/>
              <a:chExt cx="624" cy="1344"/>
            </a:xfrm>
          </p:grpSpPr>
          <p:sp>
            <p:nvSpPr>
              <p:cNvPr id="18463" name="Oval 2059"/>
              <p:cNvSpPr>
                <a:spLocks noChangeArrowheads="1"/>
              </p:cNvSpPr>
              <p:nvPr/>
            </p:nvSpPr>
            <p:spPr bwMode="auto">
              <a:xfrm rot="2062412">
                <a:off x="2880" y="1680"/>
                <a:ext cx="240" cy="13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4" name="Oval 2061"/>
              <p:cNvSpPr>
                <a:spLocks noChangeArrowheads="1"/>
              </p:cNvSpPr>
              <p:nvPr/>
            </p:nvSpPr>
            <p:spPr bwMode="auto">
              <a:xfrm>
                <a:off x="2688" y="2016"/>
                <a:ext cx="624" cy="624"/>
              </a:xfrm>
              <a:prstGeom prst="ellipse">
                <a:avLst/>
              </a:prstGeom>
              <a:noFill/>
              <a:ln w="2540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59" name="Group 2103"/>
            <p:cNvGrpSpPr>
              <a:grpSpLocks/>
            </p:cNvGrpSpPr>
            <p:nvPr/>
          </p:nvGrpSpPr>
          <p:grpSpPr bwMode="auto">
            <a:xfrm>
              <a:off x="2112" y="1728"/>
              <a:ext cx="912" cy="624"/>
              <a:chOff x="2112" y="1728"/>
              <a:chExt cx="912" cy="624"/>
            </a:xfrm>
          </p:grpSpPr>
          <p:sp>
            <p:nvSpPr>
              <p:cNvPr id="18460" name="Line 2062"/>
              <p:cNvSpPr>
                <a:spLocks noChangeShapeType="1"/>
              </p:cNvSpPr>
              <p:nvPr/>
            </p:nvSpPr>
            <p:spPr bwMode="auto">
              <a:xfrm>
                <a:off x="2688" y="2352"/>
                <a:ext cx="336"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61" name="Line 2063"/>
              <p:cNvSpPr>
                <a:spLocks noChangeShapeType="1"/>
              </p:cNvSpPr>
              <p:nvPr/>
            </p:nvSpPr>
            <p:spPr bwMode="auto">
              <a:xfrm>
                <a:off x="2400" y="1968"/>
                <a:ext cx="480" cy="384"/>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18462" name="Text Box 2064"/>
              <p:cNvSpPr txBox="1">
                <a:spLocks noChangeArrowheads="1"/>
              </p:cNvSpPr>
              <p:nvPr/>
            </p:nvSpPr>
            <p:spPr bwMode="auto">
              <a:xfrm>
                <a:off x="2112" y="1728"/>
                <a:ext cx="43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i="1" dirty="0"/>
                  <a:t>Rh</a:t>
                </a:r>
              </a:p>
            </p:txBody>
          </p:sp>
        </p:grpSp>
      </p:grpSp>
      <p:grpSp>
        <p:nvGrpSpPr>
          <p:cNvPr id="345140" name="Group 2100"/>
          <p:cNvGrpSpPr>
            <a:grpSpLocks/>
          </p:cNvGrpSpPr>
          <p:nvPr/>
        </p:nvGrpSpPr>
        <p:grpSpPr bwMode="auto">
          <a:xfrm>
            <a:off x="914399" y="2966243"/>
            <a:ext cx="1793875" cy="1115900"/>
            <a:chOff x="576" y="1872"/>
            <a:chExt cx="1248" cy="720"/>
          </a:xfrm>
        </p:grpSpPr>
        <p:grpSp>
          <p:nvGrpSpPr>
            <p:cNvPr id="18446" name="Group 2099"/>
            <p:cNvGrpSpPr>
              <a:grpSpLocks/>
            </p:cNvGrpSpPr>
            <p:nvPr/>
          </p:nvGrpSpPr>
          <p:grpSpPr bwMode="auto">
            <a:xfrm>
              <a:off x="576" y="1872"/>
              <a:ext cx="1248" cy="681"/>
              <a:chOff x="576" y="1872"/>
              <a:chExt cx="1248" cy="681"/>
            </a:xfrm>
          </p:grpSpPr>
          <p:sp>
            <p:nvSpPr>
              <p:cNvPr id="18448" name="Text Box 2052"/>
              <p:cNvSpPr txBox="1">
                <a:spLocks noChangeAspect="1" noChangeArrowheads="1"/>
              </p:cNvSpPr>
              <p:nvPr/>
            </p:nvSpPr>
            <p:spPr bwMode="auto">
              <a:xfrm>
                <a:off x="672" y="1943"/>
                <a:ext cx="414" cy="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400" b="1" dirty="0"/>
                  <a:t>H</a:t>
                </a:r>
                <a:r>
                  <a:rPr lang="en-US" sz="1400" b="1" baseline="-25000" dirty="0"/>
                  <a:t>2</a:t>
                </a:r>
                <a:r>
                  <a:rPr lang="en-US" sz="1400" b="1" dirty="0"/>
                  <a:t>O</a:t>
                </a:r>
              </a:p>
            </p:txBody>
          </p:sp>
          <p:sp>
            <p:nvSpPr>
              <p:cNvPr id="18449" name="Text Box 2072"/>
              <p:cNvSpPr txBox="1">
                <a:spLocks noChangeAspect="1" noChangeArrowheads="1"/>
              </p:cNvSpPr>
              <p:nvPr/>
            </p:nvSpPr>
            <p:spPr bwMode="auto">
              <a:xfrm>
                <a:off x="576" y="2256"/>
                <a:ext cx="434" cy="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400" b="1" dirty="0"/>
                  <a:t>H</a:t>
                </a:r>
                <a:r>
                  <a:rPr lang="en-US" sz="1400" b="1" baseline="-25000" dirty="0"/>
                  <a:t>2</a:t>
                </a:r>
                <a:r>
                  <a:rPr lang="en-US" sz="1400" b="1" dirty="0"/>
                  <a:t>O</a:t>
                </a:r>
              </a:p>
            </p:txBody>
          </p:sp>
          <p:sp>
            <p:nvSpPr>
              <p:cNvPr id="18450" name="Oval 2073"/>
              <p:cNvSpPr>
                <a:spLocks noChangeAspect="1" noChangeArrowheads="1"/>
              </p:cNvSpPr>
              <p:nvPr/>
            </p:nvSpPr>
            <p:spPr bwMode="auto">
              <a:xfrm>
                <a:off x="896" y="2049"/>
                <a:ext cx="484" cy="4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1" name="Text Box 2075"/>
              <p:cNvSpPr txBox="1">
                <a:spLocks noChangeAspect="1" noChangeArrowheads="1"/>
              </p:cNvSpPr>
              <p:nvPr/>
            </p:nvSpPr>
            <p:spPr bwMode="auto">
              <a:xfrm>
                <a:off x="955" y="2474"/>
                <a:ext cx="400" cy="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400" b="1" dirty="0"/>
                  <a:t>H</a:t>
                </a:r>
                <a:r>
                  <a:rPr lang="en-US" sz="1400" b="1" baseline="-25000" dirty="0"/>
                  <a:t>2</a:t>
                </a:r>
                <a:r>
                  <a:rPr lang="en-US" sz="1400" b="1" dirty="0"/>
                  <a:t>O</a:t>
                </a:r>
              </a:p>
            </p:txBody>
          </p:sp>
          <p:sp>
            <p:nvSpPr>
              <p:cNvPr id="18452" name="Text Box 2076"/>
              <p:cNvSpPr txBox="1">
                <a:spLocks noChangeAspect="1" noChangeArrowheads="1"/>
              </p:cNvSpPr>
              <p:nvPr/>
            </p:nvSpPr>
            <p:spPr bwMode="auto">
              <a:xfrm>
                <a:off x="1369" y="2297"/>
                <a:ext cx="3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400" b="1" dirty="0"/>
                  <a:t>H</a:t>
                </a:r>
                <a:r>
                  <a:rPr lang="en-US" sz="1400" b="1" baseline="-25000" dirty="0"/>
                  <a:t>2</a:t>
                </a:r>
                <a:r>
                  <a:rPr lang="en-US" sz="1400" b="1" dirty="0"/>
                  <a:t>O</a:t>
                </a:r>
              </a:p>
            </p:txBody>
          </p:sp>
          <p:sp>
            <p:nvSpPr>
              <p:cNvPr id="18453" name="Text Box 2077"/>
              <p:cNvSpPr txBox="1">
                <a:spLocks noChangeAspect="1" noChangeArrowheads="1"/>
              </p:cNvSpPr>
              <p:nvPr/>
            </p:nvSpPr>
            <p:spPr bwMode="auto">
              <a:xfrm>
                <a:off x="1352" y="2014"/>
                <a:ext cx="4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1400" b="1" dirty="0"/>
                  <a:t>H</a:t>
                </a:r>
                <a:r>
                  <a:rPr lang="en-US" sz="1400" b="1" baseline="-25000" dirty="0"/>
                  <a:t>2</a:t>
                </a:r>
                <a:r>
                  <a:rPr lang="en-US" sz="1400" b="1" dirty="0"/>
                  <a:t>O</a:t>
                </a:r>
              </a:p>
            </p:txBody>
          </p:sp>
          <p:sp>
            <p:nvSpPr>
              <p:cNvPr id="18454" name="Text Box 2078"/>
              <p:cNvSpPr txBox="1">
                <a:spLocks noChangeAspect="1" noChangeArrowheads="1"/>
              </p:cNvSpPr>
              <p:nvPr/>
            </p:nvSpPr>
            <p:spPr bwMode="auto">
              <a:xfrm>
                <a:off x="816" y="2256"/>
                <a:ext cx="171"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b="1" dirty="0"/>
                  <a:t>+</a:t>
                </a:r>
              </a:p>
            </p:txBody>
          </p:sp>
          <p:sp>
            <p:nvSpPr>
              <p:cNvPr id="18455" name="Rectangle 2079"/>
              <p:cNvSpPr>
                <a:spLocks noChangeAspect="1" noChangeArrowheads="1"/>
              </p:cNvSpPr>
              <p:nvPr/>
            </p:nvSpPr>
            <p:spPr bwMode="auto">
              <a:xfrm>
                <a:off x="1312" y="2121"/>
                <a:ext cx="98"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b="1" dirty="0"/>
                  <a:t>+</a:t>
                </a:r>
                <a:r>
                  <a:rPr lang="en-US" b="1" dirty="0">
                    <a:solidFill>
                      <a:srgbClr val="FFFFCC"/>
                    </a:solidFill>
                  </a:rPr>
                  <a:t> </a:t>
                </a:r>
              </a:p>
            </p:txBody>
          </p:sp>
          <p:sp>
            <p:nvSpPr>
              <p:cNvPr id="18456" name="Rectangle 2080"/>
              <p:cNvSpPr>
                <a:spLocks noChangeAspect="1" noChangeArrowheads="1"/>
              </p:cNvSpPr>
              <p:nvPr/>
            </p:nvSpPr>
            <p:spPr bwMode="auto">
              <a:xfrm>
                <a:off x="1024" y="1872"/>
                <a:ext cx="83"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b="1" dirty="0"/>
                  <a:t>+</a:t>
                </a:r>
              </a:p>
            </p:txBody>
          </p:sp>
          <p:sp>
            <p:nvSpPr>
              <p:cNvPr id="18457" name="Text Box 2081"/>
              <p:cNvSpPr txBox="1">
                <a:spLocks noChangeAspect="1" noChangeArrowheads="1"/>
              </p:cNvSpPr>
              <p:nvPr/>
            </p:nvSpPr>
            <p:spPr bwMode="auto">
              <a:xfrm>
                <a:off x="748" y="1978"/>
                <a:ext cx="171"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dirty="0"/>
                  <a:t>_</a:t>
                </a:r>
              </a:p>
            </p:txBody>
          </p:sp>
        </p:grpSp>
        <p:sp>
          <p:nvSpPr>
            <p:cNvPr id="18447" name="Oval 2096"/>
            <p:cNvSpPr>
              <a:spLocks noChangeArrowheads="1"/>
            </p:cNvSpPr>
            <p:nvPr/>
          </p:nvSpPr>
          <p:spPr bwMode="auto">
            <a:xfrm>
              <a:off x="816" y="1968"/>
              <a:ext cx="624" cy="624"/>
            </a:xfrm>
            <a:prstGeom prst="ellipse">
              <a:avLst/>
            </a:prstGeom>
            <a:noFill/>
            <a:ln w="2540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5145" name="Group 2105"/>
          <p:cNvGrpSpPr>
            <a:grpSpLocks/>
          </p:cNvGrpSpPr>
          <p:nvPr/>
        </p:nvGrpSpPr>
        <p:grpSpPr bwMode="auto">
          <a:xfrm>
            <a:off x="6400800" y="2667000"/>
            <a:ext cx="1905000" cy="1752600"/>
            <a:chOff x="4032" y="1776"/>
            <a:chExt cx="1296" cy="1152"/>
          </a:xfrm>
        </p:grpSpPr>
        <p:sp>
          <p:nvSpPr>
            <p:cNvPr id="18439" name="Freeform 2066"/>
            <p:cNvSpPr>
              <a:spLocks/>
            </p:cNvSpPr>
            <p:nvPr/>
          </p:nvSpPr>
          <p:spPr bwMode="auto">
            <a:xfrm rot="-1382881">
              <a:off x="4032" y="1776"/>
              <a:ext cx="681" cy="1152"/>
            </a:xfrm>
            <a:custGeom>
              <a:avLst/>
              <a:gdLst>
                <a:gd name="T0" fmla="*/ 95 w 432"/>
                <a:gd name="T1" fmla="*/ 0 h 857"/>
                <a:gd name="T2" fmla="*/ 359 w 432"/>
                <a:gd name="T3" fmla="*/ 242 h 857"/>
                <a:gd name="T4" fmla="*/ 359 w 432"/>
                <a:gd name="T5" fmla="*/ 468 h 857"/>
                <a:gd name="T6" fmla="*/ 473 w 432"/>
                <a:gd name="T7" fmla="*/ 516 h 857"/>
                <a:gd name="T8" fmla="*/ 397 w 432"/>
                <a:gd name="T9" fmla="*/ 532 h 857"/>
                <a:gd name="T10" fmla="*/ 341 w 432"/>
                <a:gd name="T11" fmla="*/ 565 h 857"/>
                <a:gd name="T12" fmla="*/ 151 w 432"/>
                <a:gd name="T13" fmla="*/ 484 h 857"/>
                <a:gd name="T14" fmla="*/ 132 w 432"/>
                <a:gd name="T15" fmla="*/ 436 h 857"/>
                <a:gd name="T16" fmla="*/ 246 w 432"/>
                <a:gd name="T17" fmla="*/ 484 h 857"/>
                <a:gd name="T18" fmla="*/ 284 w 432"/>
                <a:gd name="T19" fmla="*/ 661 h 857"/>
                <a:gd name="T20" fmla="*/ 416 w 432"/>
                <a:gd name="T21" fmla="*/ 629 h 857"/>
                <a:gd name="T22" fmla="*/ 378 w 432"/>
                <a:gd name="T23" fmla="*/ 548 h 857"/>
                <a:gd name="T24" fmla="*/ 265 w 432"/>
                <a:gd name="T25" fmla="*/ 581 h 857"/>
                <a:gd name="T26" fmla="*/ 322 w 432"/>
                <a:gd name="T27" fmla="*/ 436 h 857"/>
                <a:gd name="T28" fmla="*/ 568 w 432"/>
                <a:gd name="T29" fmla="*/ 500 h 857"/>
                <a:gd name="T30" fmla="*/ 511 w 432"/>
                <a:gd name="T31" fmla="*/ 661 h 857"/>
                <a:gd name="T32" fmla="*/ 454 w 432"/>
                <a:gd name="T33" fmla="*/ 613 h 857"/>
                <a:gd name="T34" fmla="*/ 435 w 432"/>
                <a:gd name="T35" fmla="*/ 565 h 857"/>
                <a:gd name="T36" fmla="*/ 492 w 432"/>
                <a:gd name="T37" fmla="*/ 661 h 857"/>
                <a:gd name="T38" fmla="*/ 473 w 432"/>
                <a:gd name="T39" fmla="*/ 726 h 857"/>
                <a:gd name="T40" fmla="*/ 265 w 432"/>
                <a:gd name="T41" fmla="*/ 710 h 857"/>
                <a:gd name="T42" fmla="*/ 284 w 432"/>
                <a:gd name="T43" fmla="*/ 661 h 857"/>
                <a:gd name="T44" fmla="*/ 322 w 432"/>
                <a:gd name="T45" fmla="*/ 710 h 857"/>
                <a:gd name="T46" fmla="*/ 265 w 432"/>
                <a:gd name="T47" fmla="*/ 742 h 857"/>
                <a:gd name="T48" fmla="*/ 57 w 432"/>
                <a:gd name="T49" fmla="*/ 629 h 857"/>
                <a:gd name="T50" fmla="*/ 0 w 432"/>
                <a:gd name="T51" fmla="*/ 661 h 857"/>
                <a:gd name="T52" fmla="*/ 151 w 432"/>
                <a:gd name="T53" fmla="*/ 790 h 857"/>
                <a:gd name="T54" fmla="*/ 189 w 432"/>
                <a:gd name="T55" fmla="*/ 726 h 857"/>
                <a:gd name="T56" fmla="*/ 303 w 432"/>
                <a:gd name="T57" fmla="*/ 807 h 857"/>
                <a:gd name="T58" fmla="*/ 435 w 432"/>
                <a:gd name="T59" fmla="*/ 1000 h 857"/>
                <a:gd name="T60" fmla="*/ 492 w 432"/>
                <a:gd name="T61" fmla="*/ 968 h 857"/>
                <a:gd name="T62" fmla="*/ 681 w 432"/>
                <a:gd name="T63" fmla="*/ 1097 h 8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2" h="857">
                  <a:moveTo>
                    <a:pt x="60" y="0"/>
                  </a:moveTo>
                  <a:cubicBezTo>
                    <a:pt x="128" y="51"/>
                    <a:pt x="181" y="109"/>
                    <a:pt x="228" y="180"/>
                  </a:cubicBezTo>
                  <a:cubicBezTo>
                    <a:pt x="220" y="234"/>
                    <a:pt x="204" y="294"/>
                    <a:pt x="228" y="348"/>
                  </a:cubicBezTo>
                  <a:cubicBezTo>
                    <a:pt x="236" y="366"/>
                    <a:pt x="284" y="379"/>
                    <a:pt x="300" y="384"/>
                  </a:cubicBezTo>
                  <a:cubicBezTo>
                    <a:pt x="259" y="322"/>
                    <a:pt x="291" y="349"/>
                    <a:pt x="252" y="396"/>
                  </a:cubicBezTo>
                  <a:cubicBezTo>
                    <a:pt x="243" y="407"/>
                    <a:pt x="228" y="412"/>
                    <a:pt x="216" y="420"/>
                  </a:cubicBezTo>
                  <a:cubicBezTo>
                    <a:pt x="125" y="390"/>
                    <a:pt x="164" y="411"/>
                    <a:pt x="96" y="360"/>
                  </a:cubicBezTo>
                  <a:cubicBezTo>
                    <a:pt x="92" y="348"/>
                    <a:pt x="75" y="333"/>
                    <a:pt x="84" y="324"/>
                  </a:cubicBezTo>
                  <a:cubicBezTo>
                    <a:pt x="94" y="314"/>
                    <a:pt x="155" y="359"/>
                    <a:pt x="156" y="360"/>
                  </a:cubicBezTo>
                  <a:cubicBezTo>
                    <a:pt x="170" y="402"/>
                    <a:pt x="154" y="456"/>
                    <a:pt x="180" y="492"/>
                  </a:cubicBezTo>
                  <a:cubicBezTo>
                    <a:pt x="183" y="496"/>
                    <a:pt x="256" y="471"/>
                    <a:pt x="264" y="468"/>
                  </a:cubicBezTo>
                  <a:cubicBezTo>
                    <a:pt x="271" y="446"/>
                    <a:pt x="297" y="408"/>
                    <a:pt x="240" y="408"/>
                  </a:cubicBezTo>
                  <a:cubicBezTo>
                    <a:pt x="215" y="408"/>
                    <a:pt x="168" y="432"/>
                    <a:pt x="168" y="432"/>
                  </a:cubicBezTo>
                  <a:cubicBezTo>
                    <a:pt x="152" y="366"/>
                    <a:pt x="147" y="362"/>
                    <a:pt x="204" y="324"/>
                  </a:cubicBezTo>
                  <a:cubicBezTo>
                    <a:pt x="265" y="334"/>
                    <a:pt x="309" y="338"/>
                    <a:pt x="360" y="372"/>
                  </a:cubicBezTo>
                  <a:cubicBezTo>
                    <a:pt x="380" y="431"/>
                    <a:pt x="392" y="469"/>
                    <a:pt x="324" y="492"/>
                  </a:cubicBezTo>
                  <a:cubicBezTo>
                    <a:pt x="312" y="480"/>
                    <a:pt x="297" y="470"/>
                    <a:pt x="288" y="456"/>
                  </a:cubicBezTo>
                  <a:cubicBezTo>
                    <a:pt x="281" y="445"/>
                    <a:pt x="263" y="420"/>
                    <a:pt x="276" y="420"/>
                  </a:cubicBezTo>
                  <a:cubicBezTo>
                    <a:pt x="292" y="420"/>
                    <a:pt x="309" y="483"/>
                    <a:pt x="312" y="492"/>
                  </a:cubicBezTo>
                  <a:cubicBezTo>
                    <a:pt x="308" y="508"/>
                    <a:pt x="310" y="527"/>
                    <a:pt x="300" y="540"/>
                  </a:cubicBezTo>
                  <a:cubicBezTo>
                    <a:pt x="272" y="575"/>
                    <a:pt x="199" y="538"/>
                    <a:pt x="168" y="528"/>
                  </a:cubicBezTo>
                  <a:cubicBezTo>
                    <a:pt x="172" y="516"/>
                    <a:pt x="167" y="492"/>
                    <a:pt x="180" y="492"/>
                  </a:cubicBezTo>
                  <a:cubicBezTo>
                    <a:pt x="194" y="492"/>
                    <a:pt x="207" y="514"/>
                    <a:pt x="204" y="528"/>
                  </a:cubicBezTo>
                  <a:cubicBezTo>
                    <a:pt x="201" y="542"/>
                    <a:pt x="180" y="544"/>
                    <a:pt x="168" y="552"/>
                  </a:cubicBezTo>
                  <a:cubicBezTo>
                    <a:pt x="160" y="546"/>
                    <a:pt x="59" y="468"/>
                    <a:pt x="36" y="468"/>
                  </a:cubicBezTo>
                  <a:cubicBezTo>
                    <a:pt x="22" y="468"/>
                    <a:pt x="12" y="484"/>
                    <a:pt x="0" y="492"/>
                  </a:cubicBezTo>
                  <a:cubicBezTo>
                    <a:pt x="23" y="583"/>
                    <a:pt x="6" y="618"/>
                    <a:pt x="96" y="588"/>
                  </a:cubicBezTo>
                  <a:cubicBezTo>
                    <a:pt x="104" y="572"/>
                    <a:pt x="107" y="553"/>
                    <a:pt x="120" y="540"/>
                  </a:cubicBezTo>
                  <a:cubicBezTo>
                    <a:pt x="166" y="494"/>
                    <a:pt x="183" y="573"/>
                    <a:pt x="192" y="600"/>
                  </a:cubicBezTo>
                  <a:cubicBezTo>
                    <a:pt x="174" y="689"/>
                    <a:pt x="181" y="720"/>
                    <a:pt x="276" y="744"/>
                  </a:cubicBezTo>
                  <a:cubicBezTo>
                    <a:pt x="288" y="736"/>
                    <a:pt x="298" y="722"/>
                    <a:pt x="312" y="720"/>
                  </a:cubicBezTo>
                  <a:cubicBezTo>
                    <a:pt x="390" y="707"/>
                    <a:pt x="350" y="857"/>
                    <a:pt x="432" y="816"/>
                  </a:cubicBezTo>
                </a:path>
              </a:pathLst>
            </a:custGeom>
            <a:noFill/>
            <a:ln w="2222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8440" name="Group 2104"/>
            <p:cNvGrpSpPr>
              <a:grpSpLocks/>
            </p:cNvGrpSpPr>
            <p:nvPr/>
          </p:nvGrpSpPr>
          <p:grpSpPr bwMode="auto">
            <a:xfrm>
              <a:off x="4032" y="1776"/>
              <a:ext cx="1296" cy="960"/>
              <a:chOff x="4032" y="1776"/>
              <a:chExt cx="1296" cy="960"/>
            </a:xfrm>
          </p:grpSpPr>
          <p:grpSp>
            <p:nvGrpSpPr>
              <p:cNvPr id="18441" name="Group 2102"/>
              <p:cNvGrpSpPr>
                <a:grpSpLocks/>
              </p:cNvGrpSpPr>
              <p:nvPr/>
            </p:nvGrpSpPr>
            <p:grpSpPr bwMode="auto">
              <a:xfrm>
                <a:off x="4368" y="1776"/>
                <a:ext cx="960" cy="672"/>
                <a:chOff x="4368" y="1776"/>
                <a:chExt cx="960" cy="672"/>
              </a:xfrm>
            </p:grpSpPr>
            <p:sp>
              <p:nvSpPr>
                <p:cNvPr id="18443" name="Line 2068"/>
                <p:cNvSpPr>
                  <a:spLocks noChangeShapeType="1"/>
                </p:cNvSpPr>
                <p:nvPr/>
              </p:nvSpPr>
              <p:spPr bwMode="auto">
                <a:xfrm flipV="1">
                  <a:off x="4368" y="2448"/>
                  <a:ext cx="288"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44" name="Line 2069"/>
                <p:cNvSpPr>
                  <a:spLocks noChangeShapeType="1"/>
                </p:cNvSpPr>
                <p:nvPr/>
              </p:nvSpPr>
              <p:spPr bwMode="auto">
                <a:xfrm flipH="1">
                  <a:off x="4560" y="2016"/>
                  <a:ext cx="432" cy="432"/>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45" name="Text Box 2070"/>
                <p:cNvSpPr txBox="1">
                  <a:spLocks noChangeArrowheads="1"/>
                </p:cNvSpPr>
                <p:nvPr/>
              </p:nvSpPr>
              <p:spPr bwMode="auto">
                <a:xfrm>
                  <a:off x="4896" y="1776"/>
                  <a:ext cx="432"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i="1" dirty="0"/>
                    <a:t>Rh</a:t>
                  </a:r>
                </a:p>
              </p:txBody>
            </p:sp>
          </p:grpSp>
          <p:sp>
            <p:nvSpPr>
              <p:cNvPr id="18442" name="Oval 2097"/>
              <p:cNvSpPr>
                <a:spLocks noChangeArrowheads="1"/>
              </p:cNvSpPr>
              <p:nvPr/>
            </p:nvSpPr>
            <p:spPr bwMode="auto">
              <a:xfrm>
                <a:off x="4032" y="2112"/>
                <a:ext cx="624" cy="624"/>
              </a:xfrm>
              <a:prstGeom prst="ellipse">
                <a:avLst/>
              </a:prstGeom>
              <a:noFill/>
              <a:ln w="2540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123913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5091"/>
                                        </p:tgtEl>
                                        <p:attrNameLst>
                                          <p:attrName>style.visibility</p:attrName>
                                        </p:attrNameLst>
                                      </p:cBhvr>
                                      <p:to>
                                        <p:strVal val="visible"/>
                                      </p:to>
                                    </p:set>
                                    <p:anim calcmode="lin" valueType="num">
                                      <p:cBhvr>
                                        <p:cTn id="7" dur="1000" fill="hold"/>
                                        <p:tgtEl>
                                          <p:spTgt spid="345091"/>
                                        </p:tgtEl>
                                        <p:attrNameLst>
                                          <p:attrName>ppt_w</p:attrName>
                                        </p:attrNameLst>
                                      </p:cBhvr>
                                      <p:tavLst>
                                        <p:tav tm="0">
                                          <p:val>
                                            <p:fltVal val="0"/>
                                          </p:val>
                                        </p:tav>
                                        <p:tav tm="100000">
                                          <p:val>
                                            <p:strVal val="#ppt_w"/>
                                          </p:val>
                                        </p:tav>
                                      </p:tavLst>
                                    </p:anim>
                                    <p:anim calcmode="lin" valueType="num">
                                      <p:cBhvr>
                                        <p:cTn id="8" dur="1000" fill="hold"/>
                                        <p:tgtEl>
                                          <p:spTgt spid="345091"/>
                                        </p:tgtEl>
                                        <p:attrNameLst>
                                          <p:attrName>ppt_h</p:attrName>
                                        </p:attrNameLst>
                                      </p:cBhvr>
                                      <p:tavLst>
                                        <p:tav tm="0">
                                          <p:val>
                                            <p:fltVal val="0"/>
                                          </p:val>
                                        </p:tav>
                                        <p:tav tm="100000">
                                          <p:val>
                                            <p:strVal val="#ppt_h"/>
                                          </p:val>
                                        </p:tav>
                                      </p:tavLst>
                                    </p:anim>
                                    <p:anim calcmode="lin" valueType="num">
                                      <p:cBhvr>
                                        <p:cTn id="9" dur="1000" fill="hold"/>
                                        <p:tgtEl>
                                          <p:spTgt spid="3450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50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345140"/>
                                        </p:tgtEl>
                                        <p:attrNameLst>
                                          <p:attrName>style.visibility</p:attrName>
                                        </p:attrNameLst>
                                      </p:cBhvr>
                                      <p:to>
                                        <p:strVal val="visible"/>
                                      </p:to>
                                    </p:set>
                                    <p:anim calcmode="lin" valueType="num">
                                      <p:cBhvr>
                                        <p:cTn id="15" dur="500" fill="hold"/>
                                        <p:tgtEl>
                                          <p:spTgt spid="345140"/>
                                        </p:tgtEl>
                                        <p:attrNameLst>
                                          <p:attrName>ppt_w</p:attrName>
                                        </p:attrNameLst>
                                      </p:cBhvr>
                                      <p:tavLst>
                                        <p:tav tm="0">
                                          <p:val>
                                            <p:fltVal val="0"/>
                                          </p:val>
                                        </p:tav>
                                        <p:tav tm="100000">
                                          <p:val>
                                            <p:strVal val="#ppt_w"/>
                                          </p:val>
                                        </p:tav>
                                      </p:tavLst>
                                    </p:anim>
                                    <p:anim calcmode="lin" valueType="num">
                                      <p:cBhvr>
                                        <p:cTn id="16" dur="500" fill="hold"/>
                                        <p:tgtEl>
                                          <p:spTgt spid="345140"/>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345146"/>
                                        </p:tgtEl>
                                        <p:attrNameLst>
                                          <p:attrName>style.visibility</p:attrName>
                                        </p:attrNameLst>
                                      </p:cBhvr>
                                      <p:to>
                                        <p:strVal val="visible"/>
                                      </p:to>
                                    </p:set>
                                    <p:anim calcmode="lin" valueType="num">
                                      <p:cBhvr>
                                        <p:cTn id="21" dur="500" fill="hold"/>
                                        <p:tgtEl>
                                          <p:spTgt spid="345146"/>
                                        </p:tgtEl>
                                        <p:attrNameLst>
                                          <p:attrName>ppt_w</p:attrName>
                                        </p:attrNameLst>
                                      </p:cBhvr>
                                      <p:tavLst>
                                        <p:tav tm="0">
                                          <p:val>
                                            <p:fltVal val="0"/>
                                          </p:val>
                                        </p:tav>
                                        <p:tav tm="100000">
                                          <p:val>
                                            <p:strVal val="#ppt_w"/>
                                          </p:val>
                                        </p:tav>
                                      </p:tavLst>
                                    </p:anim>
                                    <p:anim calcmode="lin" valueType="num">
                                      <p:cBhvr>
                                        <p:cTn id="22" dur="500" fill="hold"/>
                                        <p:tgtEl>
                                          <p:spTgt spid="345146"/>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345145"/>
                                        </p:tgtEl>
                                        <p:attrNameLst>
                                          <p:attrName>style.visibility</p:attrName>
                                        </p:attrNameLst>
                                      </p:cBhvr>
                                      <p:to>
                                        <p:strVal val="visible"/>
                                      </p:to>
                                    </p:set>
                                    <p:anim calcmode="lin" valueType="num">
                                      <p:cBhvr>
                                        <p:cTn id="27" dur="500" fill="hold"/>
                                        <p:tgtEl>
                                          <p:spTgt spid="345145"/>
                                        </p:tgtEl>
                                        <p:attrNameLst>
                                          <p:attrName>ppt_w</p:attrName>
                                        </p:attrNameLst>
                                      </p:cBhvr>
                                      <p:tavLst>
                                        <p:tav tm="0">
                                          <p:val>
                                            <p:fltVal val="0"/>
                                          </p:val>
                                        </p:tav>
                                        <p:tav tm="100000">
                                          <p:val>
                                            <p:strVal val="#ppt_w"/>
                                          </p:val>
                                        </p:tav>
                                      </p:tavLst>
                                    </p:anim>
                                    <p:anim calcmode="lin" valueType="num">
                                      <p:cBhvr>
                                        <p:cTn id="28" dur="500" fill="hold"/>
                                        <p:tgtEl>
                                          <p:spTgt spid="345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195" name="Group 59"/>
          <p:cNvGrpSpPr>
            <a:grpSpLocks/>
          </p:cNvGrpSpPr>
          <p:nvPr/>
        </p:nvGrpSpPr>
        <p:grpSpPr bwMode="auto">
          <a:xfrm>
            <a:off x="5791200" y="3657600"/>
            <a:ext cx="2667000" cy="1905000"/>
            <a:chOff x="144" y="2688"/>
            <a:chExt cx="1680" cy="1200"/>
          </a:xfrm>
        </p:grpSpPr>
        <p:sp>
          <p:nvSpPr>
            <p:cNvPr id="28709" name="Oval 4"/>
            <p:cNvSpPr>
              <a:spLocks noChangeArrowheads="1"/>
            </p:cNvSpPr>
            <p:nvPr/>
          </p:nvSpPr>
          <p:spPr bwMode="auto">
            <a:xfrm>
              <a:off x="624" y="2688"/>
              <a:ext cx="672" cy="624"/>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1"/>
                  </a:solidFill>
                  <a:sym typeface="Symbol" pitchFamily="18" charset="2"/>
                </a:rPr>
                <a:t>D</a:t>
              </a:r>
              <a:r>
                <a:rPr lang="en-US" baseline="-25000">
                  <a:solidFill>
                    <a:schemeClr val="bg1"/>
                  </a:solidFill>
                  <a:sym typeface="Symbol" pitchFamily="18" charset="2"/>
                </a:rPr>
                <a:t>T</a:t>
              </a:r>
              <a:r>
                <a:rPr lang="en-US">
                  <a:solidFill>
                    <a:schemeClr val="bg1"/>
                  </a:solidFill>
                  <a:sym typeface="Symbol" pitchFamily="18" charset="2"/>
                </a:rPr>
                <a:t>  T</a:t>
              </a:r>
            </a:p>
          </p:txBody>
        </p:sp>
        <p:sp>
          <p:nvSpPr>
            <p:cNvPr id="28710" name="Rectangle 26"/>
            <p:cNvSpPr>
              <a:spLocks noChangeArrowheads="1"/>
            </p:cNvSpPr>
            <p:nvPr/>
          </p:nvSpPr>
          <p:spPr bwMode="auto">
            <a:xfrm>
              <a:off x="144" y="3312"/>
              <a:ext cx="168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30000"/>
                </a:spcBef>
              </a:pPr>
              <a:r>
                <a:rPr lang="en-US" sz="1600" b="1" dirty="0">
                  <a:latin typeface="Helvetica" pitchFamily="34" charset="0"/>
                  <a:sym typeface="Symbol" pitchFamily="18" charset="2"/>
                </a:rPr>
                <a:t>High temperature</a:t>
              </a:r>
            </a:p>
            <a:p>
              <a:pPr marL="342900" indent="-342900">
                <a:lnSpc>
                  <a:spcPct val="90000"/>
                </a:lnSpc>
                <a:spcBef>
                  <a:spcPct val="30000"/>
                </a:spcBef>
              </a:pPr>
              <a:r>
                <a:rPr lang="en-US" sz="1600" b="1" dirty="0">
                  <a:latin typeface="Helvetica" pitchFamily="34" charset="0"/>
                  <a:sym typeface="Symbol" pitchFamily="18" charset="2"/>
                </a:rPr>
                <a:t>speeds it up</a:t>
              </a:r>
              <a:endParaRPr lang="en-US" sz="1600" b="1" dirty="0">
                <a:latin typeface="Helvetica" pitchFamily="34" charset="0"/>
              </a:endParaRPr>
            </a:p>
          </p:txBody>
        </p:sp>
      </p:grpSp>
      <p:grpSp>
        <p:nvGrpSpPr>
          <p:cNvPr id="347190" name="Group 54"/>
          <p:cNvGrpSpPr>
            <a:grpSpLocks/>
          </p:cNvGrpSpPr>
          <p:nvPr/>
        </p:nvGrpSpPr>
        <p:grpSpPr bwMode="auto">
          <a:xfrm>
            <a:off x="228600" y="1295400"/>
            <a:ext cx="3276600" cy="1600200"/>
            <a:chOff x="3696" y="2736"/>
            <a:chExt cx="2064" cy="1008"/>
          </a:xfrm>
        </p:grpSpPr>
        <p:sp>
          <p:nvSpPr>
            <p:cNvPr id="28707" name="Oval 3"/>
            <p:cNvSpPr>
              <a:spLocks noChangeArrowheads="1"/>
            </p:cNvSpPr>
            <p:nvPr/>
          </p:nvSpPr>
          <p:spPr bwMode="auto">
            <a:xfrm>
              <a:off x="4128" y="2736"/>
              <a:ext cx="720" cy="576"/>
            </a:xfrm>
            <a:prstGeom prst="ellipse">
              <a:avLst/>
            </a:prstGeom>
            <a:solidFill>
              <a:srgbClr val="3333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1"/>
                  </a:solidFill>
                  <a:sym typeface="Symbol" pitchFamily="18" charset="2"/>
                </a:rPr>
                <a:t>D</a:t>
              </a:r>
              <a:r>
                <a:rPr lang="en-US" baseline="-25000">
                  <a:solidFill>
                    <a:schemeClr val="bg1"/>
                  </a:solidFill>
                  <a:sym typeface="Symbol" pitchFamily="18" charset="2"/>
                </a:rPr>
                <a:t>T</a:t>
              </a:r>
              <a:r>
                <a:rPr lang="en-US">
                  <a:solidFill>
                    <a:schemeClr val="bg1"/>
                  </a:solidFill>
                  <a:sym typeface="Symbol" pitchFamily="18" charset="2"/>
                </a:rPr>
                <a:t>  1/R</a:t>
              </a:r>
            </a:p>
          </p:txBody>
        </p:sp>
        <p:sp>
          <p:nvSpPr>
            <p:cNvPr id="28708" name="Rectangle 27"/>
            <p:cNvSpPr>
              <a:spLocks noChangeArrowheads="1"/>
            </p:cNvSpPr>
            <p:nvPr/>
          </p:nvSpPr>
          <p:spPr bwMode="auto">
            <a:xfrm>
              <a:off x="3696" y="3360"/>
              <a:ext cx="206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30000"/>
                </a:spcBef>
              </a:pPr>
              <a:r>
                <a:rPr lang="en-US" sz="1600" b="1" dirty="0">
                  <a:latin typeface="Helvetica" pitchFamily="34" charset="0"/>
                  <a:sym typeface="Symbol" pitchFamily="18" charset="2"/>
                </a:rPr>
                <a:t>Small particles move faster</a:t>
              </a:r>
              <a:endParaRPr lang="en-US" sz="1600" b="1" dirty="0">
                <a:latin typeface="Helvetica" pitchFamily="34" charset="0"/>
              </a:endParaRPr>
            </a:p>
          </p:txBody>
        </p:sp>
      </p:grpSp>
      <p:grpSp>
        <p:nvGrpSpPr>
          <p:cNvPr id="347193" name="Group 57"/>
          <p:cNvGrpSpPr>
            <a:grpSpLocks/>
          </p:cNvGrpSpPr>
          <p:nvPr/>
        </p:nvGrpSpPr>
        <p:grpSpPr bwMode="auto">
          <a:xfrm>
            <a:off x="2438400" y="2438400"/>
            <a:ext cx="3276600" cy="1219200"/>
            <a:chOff x="2016" y="1104"/>
            <a:chExt cx="2064" cy="768"/>
          </a:xfrm>
        </p:grpSpPr>
        <p:sp>
          <p:nvSpPr>
            <p:cNvPr id="28705" name="Oval 6"/>
            <p:cNvSpPr>
              <a:spLocks noChangeArrowheads="1"/>
            </p:cNvSpPr>
            <p:nvPr/>
          </p:nvSpPr>
          <p:spPr bwMode="auto">
            <a:xfrm>
              <a:off x="2448" y="1104"/>
              <a:ext cx="1056" cy="336"/>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1"/>
                  </a:solidFill>
                  <a:sym typeface="Symbol" pitchFamily="18" charset="2"/>
                </a:rPr>
                <a:t>D</a:t>
              </a:r>
              <a:r>
                <a:rPr lang="en-US" baseline="-25000">
                  <a:solidFill>
                    <a:schemeClr val="bg1"/>
                  </a:solidFill>
                  <a:sym typeface="Symbol" pitchFamily="18" charset="2"/>
                </a:rPr>
                <a:t>T</a:t>
              </a:r>
              <a:r>
                <a:rPr lang="en-US">
                  <a:solidFill>
                    <a:schemeClr val="bg1"/>
                  </a:solidFill>
                  <a:sym typeface="Symbol" pitchFamily="18" charset="2"/>
                </a:rPr>
                <a:t>  1/f</a:t>
              </a:r>
              <a:r>
                <a:rPr lang="en-US" baseline="-25000">
                  <a:solidFill>
                    <a:schemeClr val="bg1"/>
                  </a:solidFill>
                  <a:sym typeface="Symbol" pitchFamily="18" charset="2"/>
                </a:rPr>
                <a:t>s</a:t>
              </a:r>
            </a:p>
          </p:txBody>
        </p:sp>
        <p:sp>
          <p:nvSpPr>
            <p:cNvPr id="28706" name="Rectangle 29"/>
            <p:cNvSpPr>
              <a:spLocks noChangeArrowheads="1"/>
            </p:cNvSpPr>
            <p:nvPr/>
          </p:nvSpPr>
          <p:spPr bwMode="auto">
            <a:xfrm>
              <a:off x="2016" y="1488"/>
              <a:ext cx="206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30000"/>
                </a:spcBef>
              </a:pPr>
              <a:r>
                <a:rPr lang="en-US" sz="1600" b="1" dirty="0" err="1">
                  <a:latin typeface="Helvetica" pitchFamily="34" charset="0"/>
                  <a:sym typeface="Symbol" pitchFamily="18" charset="2"/>
                </a:rPr>
                <a:t>Asphericity</a:t>
              </a:r>
              <a:r>
                <a:rPr lang="en-US" sz="1600" b="1" dirty="0">
                  <a:latin typeface="Helvetica" pitchFamily="34" charset="0"/>
                  <a:sym typeface="Symbol" pitchFamily="18" charset="2"/>
                </a:rPr>
                <a:t> slows it down</a:t>
              </a:r>
              <a:endParaRPr lang="en-US" sz="1600" b="1" dirty="0">
                <a:latin typeface="Helvetica" pitchFamily="34" charset="0"/>
              </a:endParaRPr>
            </a:p>
          </p:txBody>
        </p:sp>
      </p:grpSp>
      <p:sp>
        <p:nvSpPr>
          <p:cNvPr id="28677" name="Rectangle 30"/>
          <p:cNvSpPr>
            <a:spLocks noGrp="1" noChangeArrowheads="1"/>
          </p:cNvSpPr>
          <p:nvPr>
            <p:ph type="title"/>
          </p:nvPr>
        </p:nvSpPr>
        <p:spPr>
          <a:xfrm>
            <a:off x="1371600" y="0"/>
            <a:ext cx="7772400" cy="1143000"/>
          </a:xfrm>
        </p:spPr>
        <p:txBody>
          <a:bodyPr/>
          <a:lstStyle/>
          <a:p>
            <a:r>
              <a:rPr lang="en-US" sz="3600" b="1" i="0" dirty="0" smtClean="0">
                <a:latin typeface="Times New Roman" pitchFamily="18" charset="0"/>
                <a:cs typeface="Times New Roman" pitchFamily="18" charset="0"/>
              </a:rPr>
              <a:t>What affects translational diffusion?</a:t>
            </a:r>
          </a:p>
        </p:txBody>
      </p:sp>
      <p:sp>
        <p:nvSpPr>
          <p:cNvPr id="2" name="Slide Number Placeholder 1"/>
          <p:cNvSpPr>
            <a:spLocks noGrp="1"/>
          </p:cNvSpPr>
          <p:nvPr>
            <p:ph type="sldNum" sz="quarter" idx="12"/>
          </p:nvPr>
        </p:nvSpPr>
        <p:spPr/>
        <p:txBody>
          <a:bodyPr/>
          <a:lstStyle/>
          <a:p>
            <a:pPr>
              <a:defRPr/>
            </a:pPr>
            <a:fld id="{72CDD508-AB05-46C7-88DF-500227BA76BB}" type="slidenum">
              <a:rPr lang="en-US" smtClean="0"/>
              <a:pPr>
                <a:defRPr/>
              </a:pPr>
              <a:t>19</a:t>
            </a:fld>
            <a:endParaRPr lang="en-US"/>
          </a:p>
        </p:txBody>
      </p:sp>
      <p:grpSp>
        <p:nvGrpSpPr>
          <p:cNvPr id="347196" name="Group 60"/>
          <p:cNvGrpSpPr>
            <a:grpSpLocks/>
          </p:cNvGrpSpPr>
          <p:nvPr/>
        </p:nvGrpSpPr>
        <p:grpSpPr bwMode="auto">
          <a:xfrm>
            <a:off x="304800" y="3352800"/>
            <a:ext cx="2743200" cy="2797175"/>
            <a:chOff x="288" y="960"/>
            <a:chExt cx="1728" cy="1762"/>
          </a:xfrm>
        </p:grpSpPr>
        <p:grpSp>
          <p:nvGrpSpPr>
            <p:cNvPr id="28685" name="Group 7"/>
            <p:cNvGrpSpPr>
              <a:grpSpLocks/>
            </p:cNvGrpSpPr>
            <p:nvPr/>
          </p:nvGrpSpPr>
          <p:grpSpPr bwMode="auto">
            <a:xfrm>
              <a:off x="432" y="960"/>
              <a:ext cx="1296" cy="960"/>
              <a:chOff x="768" y="1104"/>
              <a:chExt cx="1296" cy="960"/>
            </a:xfrm>
          </p:grpSpPr>
          <p:grpSp>
            <p:nvGrpSpPr>
              <p:cNvPr id="28687" name="Group 8"/>
              <p:cNvGrpSpPr>
                <a:grpSpLocks/>
              </p:cNvGrpSpPr>
              <p:nvPr/>
            </p:nvGrpSpPr>
            <p:grpSpPr bwMode="auto">
              <a:xfrm>
                <a:off x="768" y="1104"/>
                <a:ext cx="1296" cy="960"/>
                <a:chOff x="960" y="1344"/>
                <a:chExt cx="624" cy="576"/>
              </a:xfrm>
            </p:grpSpPr>
            <p:sp>
              <p:nvSpPr>
                <p:cNvPr id="28689" name="Oval 9"/>
                <p:cNvSpPr>
                  <a:spLocks noChangeArrowheads="1"/>
                </p:cNvSpPr>
                <p:nvPr/>
              </p:nvSpPr>
              <p:spPr bwMode="auto">
                <a:xfrm>
                  <a:off x="1008" y="1392"/>
                  <a:ext cx="528" cy="43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690" name="Group 10"/>
                <p:cNvGrpSpPr>
                  <a:grpSpLocks/>
                </p:cNvGrpSpPr>
                <p:nvPr/>
              </p:nvGrpSpPr>
              <p:grpSpPr bwMode="auto">
                <a:xfrm>
                  <a:off x="960" y="1344"/>
                  <a:ext cx="624" cy="576"/>
                  <a:chOff x="1680" y="1392"/>
                  <a:chExt cx="624" cy="576"/>
                </a:xfrm>
              </p:grpSpPr>
              <p:sp>
                <p:nvSpPr>
                  <p:cNvPr id="28691" name="Oval 11"/>
                  <p:cNvSpPr>
                    <a:spLocks noChangeArrowheads="1"/>
                  </p:cNvSpPr>
                  <p:nvPr/>
                </p:nvSpPr>
                <p:spPr bwMode="auto">
                  <a:xfrm>
                    <a:off x="1920" y="1824"/>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692" name="Group 12"/>
                  <p:cNvGrpSpPr>
                    <a:grpSpLocks/>
                  </p:cNvGrpSpPr>
                  <p:nvPr/>
                </p:nvGrpSpPr>
                <p:grpSpPr bwMode="auto">
                  <a:xfrm>
                    <a:off x="1680" y="1392"/>
                    <a:ext cx="624" cy="528"/>
                    <a:chOff x="960" y="1344"/>
                    <a:chExt cx="624" cy="528"/>
                  </a:xfrm>
                </p:grpSpPr>
                <p:sp>
                  <p:nvSpPr>
                    <p:cNvPr id="28693" name="Oval 13"/>
                    <p:cNvSpPr>
                      <a:spLocks noChangeArrowheads="1"/>
                    </p:cNvSpPr>
                    <p:nvPr/>
                  </p:nvSpPr>
                  <p:spPr bwMode="auto">
                    <a:xfrm>
                      <a:off x="1488" y="1680"/>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Oval 14"/>
                    <p:cNvSpPr>
                      <a:spLocks noChangeArrowheads="1"/>
                    </p:cNvSpPr>
                    <p:nvPr/>
                  </p:nvSpPr>
                  <p:spPr bwMode="auto">
                    <a:xfrm>
                      <a:off x="960" y="1536"/>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5" name="Oval 15"/>
                    <p:cNvSpPr>
                      <a:spLocks noChangeArrowheads="1"/>
                    </p:cNvSpPr>
                    <p:nvPr/>
                  </p:nvSpPr>
                  <p:spPr bwMode="auto">
                    <a:xfrm>
                      <a:off x="1056" y="1728"/>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6" name="Oval 16"/>
                    <p:cNvSpPr>
                      <a:spLocks noChangeArrowheads="1"/>
                    </p:cNvSpPr>
                    <p:nvPr/>
                  </p:nvSpPr>
                  <p:spPr bwMode="auto">
                    <a:xfrm>
                      <a:off x="1344" y="1728"/>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7" name="Oval 17"/>
                    <p:cNvSpPr>
                      <a:spLocks noChangeArrowheads="1"/>
                    </p:cNvSpPr>
                    <p:nvPr/>
                  </p:nvSpPr>
                  <p:spPr bwMode="auto">
                    <a:xfrm>
                      <a:off x="1488" y="1440"/>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Oval 18"/>
                    <p:cNvSpPr>
                      <a:spLocks noChangeArrowheads="1"/>
                    </p:cNvSpPr>
                    <p:nvPr/>
                  </p:nvSpPr>
                  <p:spPr bwMode="auto">
                    <a:xfrm>
                      <a:off x="1536" y="1488"/>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9" name="Oval 19"/>
                    <p:cNvSpPr>
                      <a:spLocks noChangeArrowheads="1"/>
                    </p:cNvSpPr>
                    <p:nvPr/>
                  </p:nvSpPr>
                  <p:spPr bwMode="auto">
                    <a:xfrm>
                      <a:off x="1344" y="1344"/>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0" name="Oval 20"/>
                    <p:cNvSpPr>
                      <a:spLocks noChangeArrowheads="1"/>
                    </p:cNvSpPr>
                    <p:nvPr/>
                  </p:nvSpPr>
                  <p:spPr bwMode="auto">
                    <a:xfrm>
                      <a:off x="960" y="1632"/>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1" name="Oval 21"/>
                    <p:cNvSpPr>
                      <a:spLocks noChangeArrowheads="1"/>
                    </p:cNvSpPr>
                    <p:nvPr/>
                  </p:nvSpPr>
                  <p:spPr bwMode="auto">
                    <a:xfrm>
                      <a:off x="1536" y="1632"/>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2" name="Oval 22"/>
                    <p:cNvSpPr>
                      <a:spLocks noChangeArrowheads="1"/>
                    </p:cNvSpPr>
                    <p:nvPr/>
                  </p:nvSpPr>
                  <p:spPr bwMode="auto">
                    <a:xfrm>
                      <a:off x="1248" y="1344"/>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3" name="Oval 23"/>
                    <p:cNvSpPr>
                      <a:spLocks noChangeArrowheads="1"/>
                    </p:cNvSpPr>
                    <p:nvPr/>
                  </p:nvSpPr>
                  <p:spPr bwMode="auto">
                    <a:xfrm>
                      <a:off x="1152" y="1344"/>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Oval 24"/>
                    <p:cNvSpPr>
                      <a:spLocks noChangeArrowheads="1"/>
                    </p:cNvSpPr>
                    <p:nvPr/>
                  </p:nvSpPr>
                  <p:spPr bwMode="auto">
                    <a:xfrm>
                      <a:off x="1008" y="1392"/>
                      <a:ext cx="48"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8688" name="Rectangle 25"/>
              <p:cNvSpPr>
                <a:spLocks noChangeArrowheads="1"/>
              </p:cNvSpPr>
              <p:nvPr/>
            </p:nvSpPr>
            <p:spPr bwMode="auto">
              <a:xfrm>
                <a:off x="960" y="1440"/>
                <a:ext cx="8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solidFill>
                      <a:schemeClr val="bg1"/>
                    </a:solidFill>
                    <a:sym typeface="Symbol" pitchFamily="18" charset="2"/>
                  </a:rPr>
                  <a:t>D</a:t>
                </a:r>
                <a:r>
                  <a:rPr lang="en-US" baseline="-25000">
                    <a:solidFill>
                      <a:schemeClr val="bg1"/>
                    </a:solidFill>
                    <a:sym typeface="Symbol" pitchFamily="18" charset="2"/>
                  </a:rPr>
                  <a:t>T </a:t>
                </a:r>
                <a:r>
                  <a:rPr lang="en-US">
                    <a:solidFill>
                      <a:schemeClr val="bg1"/>
                    </a:solidFill>
                    <a:sym typeface="Symbol" pitchFamily="18" charset="2"/>
                  </a:rPr>
                  <a:t> 1/f</a:t>
                </a:r>
                <a:r>
                  <a:rPr lang="en-US" baseline="-25000">
                    <a:solidFill>
                      <a:schemeClr val="bg1"/>
                    </a:solidFill>
                    <a:sym typeface="Symbol" pitchFamily="18" charset="2"/>
                  </a:rPr>
                  <a:t>h</a:t>
                </a:r>
              </a:p>
            </p:txBody>
          </p:sp>
        </p:grpSp>
        <p:sp>
          <p:nvSpPr>
            <p:cNvPr id="28686" name="Text Box 53"/>
            <p:cNvSpPr txBox="1">
              <a:spLocks noChangeArrowheads="1"/>
            </p:cNvSpPr>
            <p:nvPr/>
          </p:nvSpPr>
          <p:spPr bwMode="auto">
            <a:xfrm>
              <a:off x="288" y="2016"/>
              <a:ext cx="1728" cy="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90000"/>
                </a:lnSpc>
              </a:pPr>
              <a:r>
                <a:rPr lang="en-US" sz="1600" b="1" dirty="0">
                  <a:latin typeface="Helvetica" pitchFamily="34" charset="0"/>
                  <a:sym typeface="Symbol" pitchFamily="18" charset="2"/>
                </a:rPr>
                <a:t>Attached solvent and/or </a:t>
              </a:r>
              <a:r>
                <a:rPr lang="en-US" sz="1600" b="1" dirty="0" err="1">
                  <a:latin typeface="Helvetica" pitchFamily="34" charset="0"/>
                  <a:sym typeface="Symbol" pitchFamily="18" charset="2"/>
                </a:rPr>
                <a:t>interparticle</a:t>
              </a:r>
              <a:r>
                <a:rPr lang="en-US" sz="1600" b="1" dirty="0">
                  <a:latin typeface="Helvetica" pitchFamily="34" charset="0"/>
                  <a:sym typeface="Symbol" pitchFamily="18" charset="2"/>
                </a:rPr>
                <a:t> interactions create drag</a:t>
              </a:r>
              <a:endParaRPr lang="en-US" sz="1600" b="1" dirty="0">
                <a:latin typeface="Helvetica" pitchFamily="34" charset="0"/>
              </a:endParaRPr>
            </a:p>
            <a:p>
              <a:pPr>
                <a:spcBef>
                  <a:spcPct val="50000"/>
                </a:spcBef>
              </a:pPr>
              <a:endParaRPr lang="en-US" sz="1600" dirty="0">
                <a:latin typeface="Helvetica" pitchFamily="34" charset="0"/>
              </a:endParaRPr>
            </a:p>
          </p:txBody>
        </p:sp>
      </p:grpSp>
      <p:grpSp>
        <p:nvGrpSpPr>
          <p:cNvPr id="347194" name="Group 58"/>
          <p:cNvGrpSpPr>
            <a:grpSpLocks/>
          </p:cNvGrpSpPr>
          <p:nvPr/>
        </p:nvGrpSpPr>
        <p:grpSpPr bwMode="auto">
          <a:xfrm>
            <a:off x="6172200" y="1295400"/>
            <a:ext cx="2743200" cy="2208213"/>
            <a:chOff x="3840" y="1392"/>
            <a:chExt cx="1728" cy="1391"/>
          </a:xfrm>
        </p:grpSpPr>
        <p:sp>
          <p:nvSpPr>
            <p:cNvPr id="28683" name="Oval 5"/>
            <p:cNvSpPr>
              <a:spLocks noChangeArrowheads="1"/>
            </p:cNvSpPr>
            <p:nvPr/>
          </p:nvSpPr>
          <p:spPr bwMode="auto">
            <a:xfrm>
              <a:off x="4032" y="1392"/>
              <a:ext cx="768" cy="576"/>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chemeClr val="bg1"/>
                  </a:solidFill>
                  <a:sym typeface="Symbol" pitchFamily="18" charset="2"/>
                </a:rPr>
                <a:t>D</a:t>
              </a:r>
              <a:r>
                <a:rPr lang="en-US" baseline="-25000">
                  <a:solidFill>
                    <a:schemeClr val="bg1"/>
                  </a:solidFill>
                  <a:sym typeface="Symbol" pitchFamily="18" charset="2"/>
                </a:rPr>
                <a:t>T</a:t>
              </a:r>
              <a:r>
                <a:rPr lang="en-US">
                  <a:solidFill>
                    <a:schemeClr val="bg1"/>
                  </a:solidFill>
                  <a:sym typeface="Symbol" pitchFamily="18" charset="2"/>
                </a:rPr>
                <a:t>  1/</a:t>
              </a:r>
            </a:p>
          </p:txBody>
        </p:sp>
        <p:sp>
          <p:nvSpPr>
            <p:cNvPr id="28684" name="Text Box 55" descr="Parchment"/>
            <p:cNvSpPr txBox="1">
              <a:spLocks noChangeArrowheads="1"/>
            </p:cNvSpPr>
            <p:nvPr/>
          </p:nvSpPr>
          <p:spPr bwMode="auto">
            <a:xfrm>
              <a:off x="3840" y="2016"/>
              <a:ext cx="1728" cy="767"/>
            </a:xfrm>
            <a:prstGeom prst="rect">
              <a:avLst/>
            </a:prstGeom>
            <a:noFill/>
            <a:ln>
              <a:noFill/>
            </a:ln>
            <a:effectLst/>
            <a:extLst>
              <a:ext uri="{909E8E84-426E-40DD-AFC4-6F175D3DCCD1}">
                <a14:hiddenFill xmlns:a14="http://schemas.microsoft.com/office/drawing/2010/main">
                  <a:blipFill dpi="0" rotWithShape="1">
                    <a:blip r:embed="rId3"/>
                    <a:srcRect/>
                    <a:tile tx="0" ty="0" sx="100000" sy="100000" flip="none" algn="tl"/>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70000"/>
                </a:lnSpc>
                <a:spcBef>
                  <a:spcPct val="30000"/>
                </a:spcBef>
              </a:pPr>
              <a:r>
                <a:rPr lang="en-US" sz="1600" b="1" dirty="0">
                  <a:latin typeface="Helvetica" pitchFamily="34" charset="0"/>
                  <a:sym typeface="Symbol" pitchFamily="18" charset="2"/>
                </a:rPr>
                <a:t>Viscous solvent slows it down.</a:t>
              </a:r>
            </a:p>
            <a:p>
              <a:pPr algn="l">
                <a:lnSpc>
                  <a:spcPct val="70000"/>
                </a:lnSpc>
                <a:spcBef>
                  <a:spcPct val="30000"/>
                </a:spcBef>
              </a:pPr>
              <a:r>
                <a:rPr lang="en-US" sz="1600" b="1" dirty="0">
                  <a:latin typeface="Helvetica" pitchFamily="34" charset="0"/>
                  <a:sym typeface="Symbol" pitchFamily="18" charset="2"/>
                </a:rPr>
                <a:t>…and if concentration too high, ‘viscosity effects’</a:t>
              </a:r>
              <a:endParaRPr lang="en-US" sz="1600" b="1" dirty="0">
                <a:latin typeface="Helvetica" pitchFamily="34" charset="0"/>
              </a:endParaRPr>
            </a:p>
            <a:p>
              <a:pPr>
                <a:spcBef>
                  <a:spcPct val="50000"/>
                </a:spcBef>
              </a:pPr>
              <a:endParaRPr lang="en-US" sz="1600" dirty="0">
                <a:latin typeface="Helvetica" pitchFamily="34" charset="0"/>
              </a:endParaRPr>
            </a:p>
          </p:txBody>
        </p:sp>
      </p:grpSp>
      <p:grpSp>
        <p:nvGrpSpPr>
          <p:cNvPr id="347201" name="Group 65"/>
          <p:cNvGrpSpPr>
            <a:grpSpLocks/>
          </p:cNvGrpSpPr>
          <p:nvPr/>
        </p:nvGrpSpPr>
        <p:grpSpPr bwMode="auto">
          <a:xfrm>
            <a:off x="152400" y="1066800"/>
            <a:ext cx="5638800" cy="5105400"/>
            <a:chOff x="96" y="672"/>
            <a:chExt cx="3552" cy="3216"/>
          </a:xfrm>
        </p:grpSpPr>
        <p:sp>
          <p:nvSpPr>
            <p:cNvPr id="28681" name="Rectangle 62" descr="Parchment"/>
            <p:cNvSpPr>
              <a:spLocks noChangeArrowheads="1"/>
            </p:cNvSpPr>
            <p:nvPr/>
          </p:nvSpPr>
          <p:spPr bwMode="auto">
            <a:xfrm>
              <a:off x="96" y="672"/>
              <a:ext cx="3552" cy="3216"/>
            </a:xfrm>
            <a:prstGeom prst="rect">
              <a:avLst/>
            </a:prstGeom>
            <a:noFill/>
            <a:ln w="25400">
              <a:solidFill>
                <a:srgbClr val="FFFF00"/>
              </a:solidFill>
              <a:miter lim="800000"/>
              <a:headEnd/>
              <a:tailEnd/>
            </a:ln>
            <a:effectLst/>
            <a:extLst>
              <a:ext uri="{909E8E84-426E-40DD-AFC4-6F175D3DCCD1}">
                <a14:hiddenFill xmlns:a14="http://schemas.microsoft.com/office/drawing/2010/main">
                  <a:blipFill dpi="0" rotWithShape="0">
                    <a:blip r:embed="rId3"/>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Text Box 63" descr="Parchment"/>
            <p:cNvSpPr txBox="1">
              <a:spLocks noChangeArrowheads="1"/>
            </p:cNvSpPr>
            <p:nvPr/>
          </p:nvSpPr>
          <p:spPr bwMode="auto">
            <a:xfrm>
              <a:off x="1824" y="2592"/>
              <a:ext cx="1824" cy="52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dirty="0">
                  <a:solidFill>
                    <a:srgbClr val="C00000"/>
                  </a:solidFill>
                  <a:latin typeface="Helvetica" pitchFamily="34" charset="0"/>
                </a:rPr>
                <a:t>Rh encompasses all of these factors</a:t>
              </a:r>
            </a:p>
          </p:txBody>
        </p:sp>
      </p:grpSp>
    </p:spTree>
    <p:extLst>
      <p:ext uri="{BB962C8B-B14F-4D97-AF65-F5344CB8AC3E}">
        <p14:creationId xmlns:p14="http://schemas.microsoft.com/office/powerpoint/2010/main" val="252770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7190"/>
                                        </p:tgtEl>
                                        <p:attrNameLst>
                                          <p:attrName>style.visibility</p:attrName>
                                        </p:attrNameLst>
                                      </p:cBhvr>
                                      <p:to>
                                        <p:strVal val="visible"/>
                                      </p:to>
                                    </p:set>
                                    <p:animEffect transition="in" filter="dissolve">
                                      <p:cBhvr>
                                        <p:cTn id="7" dur="500"/>
                                        <p:tgtEl>
                                          <p:spTgt spid="347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7196"/>
                                        </p:tgtEl>
                                        <p:attrNameLst>
                                          <p:attrName>style.visibility</p:attrName>
                                        </p:attrNameLst>
                                      </p:cBhvr>
                                      <p:to>
                                        <p:strVal val="visible"/>
                                      </p:to>
                                    </p:set>
                                    <p:animEffect transition="in" filter="dissolve">
                                      <p:cBhvr>
                                        <p:cTn id="12" dur="500"/>
                                        <p:tgtEl>
                                          <p:spTgt spid="347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47193"/>
                                        </p:tgtEl>
                                        <p:attrNameLst>
                                          <p:attrName>style.visibility</p:attrName>
                                        </p:attrNameLst>
                                      </p:cBhvr>
                                      <p:to>
                                        <p:strVal val="visible"/>
                                      </p:to>
                                    </p:set>
                                    <p:animEffect transition="in" filter="dissolve">
                                      <p:cBhvr>
                                        <p:cTn id="17" dur="500"/>
                                        <p:tgtEl>
                                          <p:spTgt spid="3471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4720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47194"/>
                                        </p:tgtEl>
                                        <p:attrNameLst>
                                          <p:attrName>style.visibility</p:attrName>
                                        </p:attrNameLst>
                                      </p:cBhvr>
                                      <p:to>
                                        <p:strVal val="visible"/>
                                      </p:to>
                                    </p:set>
                                    <p:animEffect transition="in" filter="dissolve">
                                      <p:cBhvr>
                                        <p:cTn id="26" dur="500"/>
                                        <p:tgtEl>
                                          <p:spTgt spid="3471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47195"/>
                                        </p:tgtEl>
                                        <p:attrNameLst>
                                          <p:attrName>style.visibility</p:attrName>
                                        </p:attrNameLst>
                                      </p:cBhvr>
                                      <p:to>
                                        <p:strVal val="visible"/>
                                      </p:to>
                                    </p:set>
                                    <p:animEffect transition="in" filter="dissolve">
                                      <p:cBhvr>
                                        <p:cTn id="31" dur="500"/>
                                        <p:tgtEl>
                                          <p:spTgt spid="34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38800"/>
          </a:xfrm>
        </p:spPr>
        <p:txBody>
          <a:bodyPr/>
          <a:lstStyle/>
          <a:p>
            <a:pPr marL="0" indent="0" algn="ctr">
              <a:buNone/>
            </a:pPr>
            <a:endParaRPr lang="en-US" b="1" dirty="0" smtClean="0"/>
          </a:p>
          <a:p>
            <a:pPr marL="0" indent="0" algn="ctr">
              <a:buNone/>
            </a:pPr>
            <a:r>
              <a:rPr lang="en-US" sz="3600" b="1" dirty="0" smtClean="0"/>
              <a:t>OVERVIEW</a:t>
            </a:r>
          </a:p>
          <a:p>
            <a:pPr marL="0" indent="0">
              <a:buNone/>
            </a:pPr>
            <a:endParaRPr lang="en-US" dirty="0"/>
          </a:p>
          <a:p>
            <a:r>
              <a:rPr lang="en-US" dirty="0" smtClean="0"/>
              <a:t>Summary and description of Light Scattering</a:t>
            </a:r>
          </a:p>
          <a:p>
            <a:r>
              <a:rPr lang="en-US" dirty="0" smtClean="0"/>
              <a:t>PAL Capabilities</a:t>
            </a:r>
          </a:p>
          <a:p>
            <a:r>
              <a:rPr lang="en-US" dirty="0" smtClean="0"/>
              <a:t>Dynamic Light Scattering</a:t>
            </a:r>
          </a:p>
          <a:p>
            <a:r>
              <a:rPr lang="en-US" dirty="0" smtClean="0"/>
              <a:t>Static Light Scattering</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solidFill>
                  <a:schemeClr val="tx1"/>
                </a:solidFill>
              </a:rPr>
              <a:pPr>
                <a:defRPr/>
              </a:pPr>
              <a:t>2</a:t>
            </a:fld>
            <a:endParaRPr lang="en-US" dirty="0">
              <a:solidFill>
                <a:schemeClr val="tx1"/>
              </a:solidFill>
            </a:endParaRPr>
          </a:p>
        </p:txBody>
      </p:sp>
    </p:spTree>
    <p:extLst>
      <p:ext uri="{BB962C8B-B14F-4D97-AF65-F5344CB8AC3E}">
        <p14:creationId xmlns:p14="http://schemas.microsoft.com/office/powerpoint/2010/main" val="2541917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410" y="381000"/>
            <a:ext cx="6971190" cy="838200"/>
          </a:xfrm>
        </p:spPr>
        <p:txBody>
          <a:bodyPr/>
          <a:lstStyle/>
          <a:p>
            <a:r>
              <a:rPr lang="en-US" sz="3600" b="1" dirty="0" smtClean="0"/>
              <a:t>Cumulant Analysis</a:t>
            </a:r>
            <a:endParaRPr lang="en-US" sz="3600" b="1"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20</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343400"/>
            <a:ext cx="53149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037" y="3352800"/>
            <a:ext cx="29432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5105400"/>
            <a:ext cx="59817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588963"/>
            <a:ext cx="36099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037" y="2057400"/>
            <a:ext cx="40671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 y="1118872"/>
            <a:ext cx="1606017" cy="369332"/>
          </a:xfrm>
          <a:prstGeom prst="rect">
            <a:avLst/>
          </a:prstGeom>
          <a:noFill/>
        </p:spPr>
        <p:txBody>
          <a:bodyPr wrap="none" rtlCol="0">
            <a:spAutoFit/>
          </a:bodyPr>
          <a:lstStyle/>
          <a:p>
            <a:r>
              <a:rPr lang="en-US" dirty="0" smtClean="0"/>
              <a:t>Exponential fit:</a:t>
            </a:r>
            <a:endParaRPr lang="en-US" dirty="0"/>
          </a:p>
        </p:txBody>
      </p:sp>
      <p:sp>
        <p:nvSpPr>
          <p:cNvPr id="7" name="TextBox 6"/>
          <p:cNvSpPr txBox="1"/>
          <p:nvPr/>
        </p:nvSpPr>
        <p:spPr>
          <a:xfrm>
            <a:off x="762000" y="2895600"/>
            <a:ext cx="5802486" cy="369332"/>
          </a:xfrm>
          <a:prstGeom prst="rect">
            <a:avLst/>
          </a:prstGeom>
          <a:noFill/>
        </p:spPr>
        <p:txBody>
          <a:bodyPr wrap="none" rtlCol="0">
            <a:spAutoFit/>
          </a:bodyPr>
          <a:lstStyle/>
          <a:p>
            <a:r>
              <a:rPr lang="en-US" dirty="0" smtClean="0"/>
              <a:t>Expanded to account for polydispersity or band broadening:</a:t>
            </a:r>
            <a:endParaRPr lang="en-US" dirty="0"/>
          </a:p>
        </p:txBody>
      </p:sp>
      <p:sp>
        <p:nvSpPr>
          <p:cNvPr id="8" name="TextBox 7"/>
          <p:cNvSpPr txBox="1"/>
          <p:nvPr/>
        </p:nvSpPr>
        <p:spPr>
          <a:xfrm>
            <a:off x="765606" y="3904341"/>
            <a:ext cx="2116862" cy="369332"/>
          </a:xfrm>
          <a:prstGeom prst="rect">
            <a:avLst/>
          </a:prstGeom>
          <a:noFill/>
        </p:spPr>
        <p:txBody>
          <a:bodyPr wrap="none" rtlCol="0">
            <a:spAutoFit/>
          </a:bodyPr>
          <a:lstStyle/>
          <a:p>
            <a:r>
              <a:rPr lang="en-US" dirty="0" smtClean="0"/>
              <a:t>Cumulant Approach:</a:t>
            </a:r>
            <a:endParaRPr lang="en-US" dirty="0"/>
          </a:p>
        </p:txBody>
      </p:sp>
    </p:spTree>
    <p:extLst>
      <p:ext uri="{BB962C8B-B14F-4D97-AF65-F5344CB8AC3E}">
        <p14:creationId xmlns:p14="http://schemas.microsoft.com/office/powerpoint/2010/main" val="1949633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Cumulant Analysis..</a:t>
            </a:r>
            <a:endParaRPr lang="en-US" sz="3600" b="1"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21</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337" y="1600200"/>
            <a:ext cx="57531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723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Polydispersity Index</a:t>
            </a:r>
            <a:endParaRPr lang="en-US" sz="3600" b="1" dirty="0"/>
          </a:p>
        </p:txBody>
      </p:sp>
      <p:sp>
        <p:nvSpPr>
          <p:cNvPr id="3" name="Content Placeholder 2"/>
          <p:cNvSpPr>
            <a:spLocks noGrp="1"/>
          </p:cNvSpPr>
          <p:nvPr>
            <p:ph idx="1"/>
          </p:nvPr>
        </p:nvSpPr>
        <p:spPr/>
        <p:txBody>
          <a:bodyPr/>
          <a:lstStyle/>
          <a:p>
            <a:r>
              <a:rPr lang="en-US" dirty="0" smtClean="0"/>
              <a:t>0 to 0.05 - </a:t>
            </a:r>
            <a:r>
              <a:rPr lang="en-US" dirty="0" err="1"/>
              <a:t>M</a:t>
            </a:r>
            <a:r>
              <a:rPr lang="en-US" dirty="0" err="1" smtClean="0"/>
              <a:t>onodisperse</a:t>
            </a:r>
            <a:endParaRPr lang="en-US" dirty="0" smtClean="0"/>
          </a:p>
          <a:p>
            <a:r>
              <a:rPr lang="en-US" dirty="0" smtClean="0"/>
              <a:t>0.05 to 0.08 - Nearly </a:t>
            </a:r>
            <a:r>
              <a:rPr lang="en-US" dirty="0" err="1" smtClean="0"/>
              <a:t>Monodisperse</a:t>
            </a:r>
            <a:endParaRPr lang="en-US" dirty="0" smtClean="0"/>
          </a:p>
          <a:p>
            <a:r>
              <a:rPr lang="en-US" dirty="0" smtClean="0"/>
              <a:t>0.08 to 0.7 - Mid Range Polydispersity</a:t>
            </a:r>
          </a:p>
          <a:p>
            <a:r>
              <a:rPr lang="en-US" dirty="0" smtClean="0"/>
              <a:t>Greater than 0.7 – Very Polydisperse; Probably not suited for DLS Measurements</a:t>
            </a:r>
            <a:endParaRPr lang="en-US"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22</a:t>
            </a:fld>
            <a:endParaRPr lang="en-US"/>
          </a:p>
        </p:txBody>
      </p:sp>
    </p:spTree>
    <p:extLst>
      <p:ext uri="{BB962C8B-B14F-4D97-AF65-F5344CB8AC3E}">
        <p14:creationId xmlns:p14="http://schemas.microsoft.com/office/powerpoint/2010/main" val="3247496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Intensity Size distributions</a:t>
            </a:r>
            <a:endParaRPr lang="en-US" sz="3600" b="1"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23</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5257800" cy="37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990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Typical Results</a:t>
            </a:r>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24</a:t>
            </a:fld>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4030366" cy="392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253002" cy="392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529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Intensity, Volume, Number distributions</a:t>
            </a:r>
            <a:endParaRPr lang="en-US" sz="3600" b="1"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25</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5" y="1676399"/>
            <a:ext cx="7573440" cy="452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816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Using MIE theory for  volume, number distribution calculations</a:t>
            </a:r>
            <a:endParaRPr lang="en-US" sz="3600" b="1" dirty="0"/>
          </a:p>
        </p:txBody>
      </p:sp>
      <p:sp>
        <p:nvSpPr>
          <p:cNvPr id="3" name="Content Placeholder 2"/>
          <p:cNvSpPr>
            <a:spLocks noGrp="1"/>
          </p:cNvSpPr>
          <p:nvPr>
            <p:ph idx="1"/>
          </p:nvPr>
        </p:nvSpPr>
        <p:spPr/>
        <p:txBody>
          <a:bodyPr/>
          <a:lstStyle/>
          <a:p>
            <a:r>
              <a:rPr lang="en-US" dirty="0" smtClean="0"/>
              <a:t>The </a:t>
            </a:r>
            <a:r>
              <a:rPr lang="en-US" dirty="0"/>
              <a:t>particles can be modeled as spheres.</a:t>
            </a:r>
          </a:p>
          <a:p>
            <a:r>
              <a:rPr lang="en-US" dirty="0" smtClean="0"/>
              <a:t>All </a:t>
            </a:r>
            <a:r>
              <a:rPr lang="en-US" dirty="0"/>
              <a:t>particles have an equivalent and homogeneous density.</a:t>
            </a:r>
          </a:p>
          <a:p>
            <a:r>
              <a:rPr lang="en-US" dirty="0" smtClean="0"/>
              <a:t>There </a:t>
            </a:r>
            <a:r>
              <a:rPr lang="en-US" dirty="0"/>
              <a:t>is no error in the intensity particle size distribution.</a:t>
            </a:r>
          </a:p>
          <a:p>
            <a:r>
              <a:rPr lang="en-US" dirty="0" smtClean="0"/>
              <a:t>The </a:t>
            </a:r>
            <a:r>
              <a:rPr lang="en-US" dirty="0"/>
              <a:t>optical properties of the particles are known, i.e. the real &amp; imaginary components of the refractive index</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26</a:t>
            </a:fld>
            <a:endParaRPr lang="en-US"/>
          </a:p>
        </p:txBody>
      </p:sp>
    </p:spTree>
    <p:extLst>
      <p:ext uri="{BB962C8B-B14F-4D97-AF65-F5344CB8AC3E}">
        <p14:creationId xmlns:p14="http://schemas.microsoft.com/office/powerpoint/2010/main" val="3165076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Results</a:t>
            </a:r>
            <a:endParaRPr lang="en-US" dirty="0"/>
          </a:p>
        </p:txBody>
      </p:sp>
      <p:sp>
        <p:nvSpPr>
          <p:cNvPr id="3" name="Content Placeholder 2"/>
          <p:cNvSpPr>
            <a:spLocks noGrp="1"/>
          </p:cNvSpPr>
          <p:nvPr>
            <p:ph idx="1"/>
          </p:nvPr>
        </p:nvSpPr>
        <p:spPr>
          <a:xfrm>
            <a:off x="638205" y="1447800"/>
            <a:ext cx="8229600" cy="533400"/>
          </a:xfrm>
        </p:spPr>
        <p:txBody>
          <a:bodyPr/>
          <a:lstStyle/>
          <a:p>
            <a:pPr marL="0" indent="0">
              <a:buNone/>
            </a:pPr>
            <a:r>
              <a:rPr lang="en-US" sz="2400" dirty="0"/>
              <a:t>Cumulant &amp; multimodal distribution results are consistent</a:t>
            </a:r>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27</a:t>
            </a:fld>
            <a:endParaRPr lang="en-US"/>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722001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377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Results</a:t>
            </a:r>
          </a:p>
        </p:txBody>
      </p:sp>
      <p:sp>
        <p:nvSpPr>
          <p:cNvPr id="5" name="Content Placeholder 2"/>
          <p:cNvSpPr>
            <a:spLocks noGrp="1"/>
          </p:cNvSpPr>
          <p:nvPr>
            <p:ph idx="1"/>
          </p:nvPr>
        </p:nvSpPr>
        <p:spPr>
          <a:xfrm>
            <a:off x="638205" y="1447800"/>
            <a:ext cx="8229600" cy="533400"/>
          </a:xfrm>
        </p:spPr>
        <p:txBody>
          <a:bodyPr/>
          <a:lstStyle/>
          <a:p>
            <a:pPr marL="0" indent="0">
              <a:buNone/>
            </a:pPr>
            <a:r>
              <a:rPr lang="en-US" sz="2400" dirty="0"/>
              <a:t>Cumulant &amp; multimodal distribution results </a:t>
            </a:r>
            <a:r>
              <a:rPr lang="en-US" sz="2400" dirty="0" smtClean="0"/>
              <a:t>are NOT </a:t>
            </a:r>
            <a:r>
              <a:rPr lang="en-US" sz="2400" dirty="0"/>
              <a:t>consistent</a:t>
            </a:r>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28</a:t>
            </a:fld>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7054813"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845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----Bad </a:t>
            </a:r>
            <a:endParaRPr lang="en-US"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29</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86" y="2068511"/>
            <a:ext cx="4264959"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577" y="2113755"/>
            <a:ext cx="4042661"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019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791200"/>
          </a:xfrm>
        </p:spPr>
        <p:txBody>
          <a:bodyPr/>
          <a:lstStyle/>
          <a:p>
            <a:pPr marL="0" indent="0">
              <a:buNone/>
            </a:pPr>
            <a:endParaRPr lang="en-US" dirty="0"/>
          </a:p>
          <a:p>
            <a:pPr marL="0" indent="0" algn="ctr">
              <a:buNone/>
            </a:pPr>
            <a:r>
              <a:rPr lang="en-US" sz="3600" b="1" dirty="0" smtClean="0"/>
              <a:t>Static Light Scattering</a:t>
            </a:r>
          </a:p>
          <a:p>
            <a:pPr marL="0" indent="0">
              <a:buNone/>
            </a:pPr>
            <a:r>
              <a:rPr lang="en-US" dirty="0" smtClean="0"/>
              <a:t>Measures </a:t>
            </a:r>
            <a:r>
              <a:rPr lang="en-US" dirty="0" smtClean="0">
                <a:solidFill>
                  <a:srgbClr val="FF0000"/>
                </a:solidFill>
              </a:rPr>
              <a:t>Total Intensity </a:t>
            </a:r>
            <a:r>
              <a:rPr lang="en-US" dirty="0" smtClean="0"/>
              <a:t>of Scattered Light</a:t>
            </a:r>
          </a:p>
          <a:p>
            <a:pPr marL="0" indent="0">
              <a:buNone/>
            </a:pPr>
            <a:r>
              <a:rPr lang="en-US" dirty="0" smtClean="0"/>
              <a:t>(</a:t>
            </a:r>
            <a:r>
              <a:rPr lang="en-US" sz="2400" dirty="0" smtClean="0"/>
              <a:t>Mass(M), Size (</a:t>
            </a:r>
            <a:r>
              <a:rPr lang="en-US" sz="2400" dirty="0" err="1" smtClean="0"/>
              <a:t>r</a:t>
            </a:r>
            <a:r>
              <a:rPr lang="en-US" sz="2400" baseline="-25000" dirty="0" err="1" smtClean="0"/>
              <a:t>g</a:t>
            </a:r>
            <a:r>
              <a:rPr lang="en-US" sz="2400" dirty="0" smtClean="0"/>
              <a:t>), Second Virial Coefficient (A</a:t>
            </a:r>
            <a:r>
              <a:rPr lang="en-US" sz="2800" baseline="-25000" dirty="0" smtClean="0"/>
              <a:t>2</a:t>
            </a:r>
            <a:r>
              <a:rPr lang="en-US" dirty="0" smtClean="0"/>
              <a:t>)</a:t>
            </a:r>
          </a:p>
          <a:p>
            <a:pPr marL="0" indent="0">
              <a:buNone/>
            </a:pPr>
            <a:endParaRPr lang="en-US" dirty="0"/>
          </a:p>
          <a:p>
            <a:pPr marL="0" indent="0" algn="ctr">
              <a:buNone/>
            </a:pPr>
            <a:r>
              <a:rPr lang="en-US" sz="3600" b="1" dirty="0" smtClean="0"/>
              <a:t>Dynamic Light Scattering</a:t>
            </a:r>
          </a:p>
          <a:p>
            <a:pPr marL="0" indent="0">
              <a:buNone/>
            </a:pPr>
            <a:r>
              <a:rPr lang="en-US" dirty="0" smtClean="0"/>
              <a:t>Measures </a:t>
            </a:r>
            <a:r>
              <a:rPr lang="en-US" dirty="0" smtClean="0">
                <a:solidFill>
                  <a:srgbClr val="FF0000"/>
                </a:solidFill>
              </a:rPr>
              <a:t>Fluctuation Changes on The Intensity </a:t>
            </a:r>
            <a:r>
              <a:rPr lang="en-US" dirty="0" smtClean="0"/>
              <a:t>of the Scattered light</a:t>
            </a:r>
          </a:p>
          <a:p>
            <a:pPr marL="0" indent="0">
              <a:buNone/>
            </a:pPr>
            <a:r>
              <a:rPr lang="en-US" sz="2400" dirty="0" smtClean="0"/>
              <a:t>(Diffusion Constant (D</a:t>
            </a:r>
            <a:r>
              <a:rPr lang="en-US" sz="2400" baseline="-25000" dirty="0" smtClean="0"/>
              <a:t>T</a:t>
            </a:r>
            <a:r>
              <a:rPr lang="en-US" sz="2400" dirty="0" smtClean="0"/>
              <a:t>), Size, R</a:t>
            </a:r>
            <a:r>
              <a:rPr lang="en-US" sz="2400" baseline="-25000" dirty="0" smtClean="0"/>
              <a:t>h</a:t>
            </a:r>
            <a:r>
              <a:rPr lang="en-US" sz="2400" dirty="0" smtClean="0"/>
              <a:t>, Polydispersity Index)</a:t>
            </a:r>
            <a:endParaRPr lang="en-US" sz="2400"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3</a:t>
            </a:fld>
            <a:endParaRPr lang="en-US"/>
          </a:p>
        </p:txBody>
      </p:sp>
    </p:spTree>
    <p:extLst>
      <p:ext uri="{BB962C8B-B14F-4D97-AF65-F5344CB8AC3E}">
        <p14:creationId xmlns:p14="http://schemas.microsoft.com/office/powerpoint/2010/main" val="3858793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1143000"/>
          </a:xfrm>
          <a:noFill/>
        </p:spPr>
        <p:txBody>
          <a:bodyPr/>
          <a:lstStyle/>
          <a:p>
            <a:r>
              <a:rPr lang="en-US" altLang="en-US" sz="3600" b="1" i="0" dirty="0" smtClean="0"/>
              <a:t>What is Static light scattering (SLS)?</a:t>
            </a:r>
            <a:r>
              <a:rPr lang="en-US" altLang="en-US" sz="3600" b="1" i="0" dirty="0" smtClean="0">
                <a:solidFill>
                  <a:schemeClr val="tx1"/>
                </a:solidFill>
              </a:rPr>
              <a:t/>
            </a:r>
            <a:br>
              <a:rPr lang="en-US" altLang="en-US" sz="3600" b="1" i="0" dirty="0" smtClean="0">
                <a:solidFill>
                  <a:schemeClr val="tx1"/>
                </a:solidFill>
              </a:rPr>
            </a:br>
            <a:endParaRPr lang="en-US" altLang="en-US" sz="3600" b="1" i="0"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pPr>
                <a:defRPr/>
              </a:pPr>
              <a:t>30</a:t>
            </a:fld>
            <a:endParaRPr lang="en-US"/>
          </a:p>
        </p:txBody>
      </p:sp>
      <p:pic>
        <p:nvPicPr>
          <p:cNvPr id="17411" name="Picture 4" descr="labsca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1209675"/>
            <a:ext cx="67341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1371600" y="1447800"/>
            <a:ext cx="163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In the lab…</a:t>
            </a:r>
          </a:p>
        </p:txBody>
      </p:sp>
    </p:spTree>
    <p:extLst>
      <p:ext uri="{BB962C8B-B14F-4D97-AF65-F5344CB8AC3E}">
        <p14:creationId xmlns:p14="http://schemas.microsoft.com/office/powerpoint/2010/main" val="159842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altLang="en-US" sz="3600" b="1" i="0" dirty="0" smtClean="0"/>
              <a:t>What can SLS measure?</a:t>
            </a:r>
            <a:r>
              <a:rPr lang="en-US" altLang="en-US" sz="3600" b="1" i="0" dirty="0" smtClean="0">
                <a:solidFill>
                  <a:schemeClr val="tx1"/>
                </a:solidFill>
              </a:rPr>
              <a:t/>
            </a:r>
            <a:br>
              <a:rPr lang="en-US" altLang="en-US" sz="3600" b="1" i="0" dirty="0" smtClean="0">
                <a:solidFill>
                  <a:schemeClr val="tx1"/>
                </a:solidFill>
              </a:rPr>
            </a:br>
            <a:endParaRPr lang="en-US" altLang="en-US" sz="3600" b="1" i="0" dirty="0" smtClean="0">
              <a:solidFill>
                <a:schemeClr val="tx1"/>
              </a:solidFill>
            </a:endParaRPr>
          </a:p>
        </p:txBody>
      </p:sp>
      <p:sp>
        <p:nvSpPr>
          <p:cNvPr id="18435" name="Rectangle 3"/>
          <p:cNvSpPr>
            <a:spLocks noGrp="1" noChangeArrowheads="1"/>
          </p:cNvSpPr>
          <p:nvPr>
            <p:ph idx="1"/>
          </p:nvPr>
        </p:nvSpPr>
        <p:spPr bwMode="auto">
          <a:xfrm>
            <a:off x="1524000" y="2895600"/>
            <a:ext cx="6248400" cy="2590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0"/>
              </a:spcBef>
              <a:buFontTx/>
              <a:buChar char="•"/>
            </a:pPr>
            <a:r>
              <a:rPr lang="en-US" altLang="en-US" sz="2400" b="0" dirty="0" smtClean="0">
                <a:latin typeface="Times New Roman" panose="02020603050405020304" pitchFamily="18" charset="0"/>
              </a:rPr>
              <a:t> Molar mass, </a:t>
            </a:r>
            <a:r>
              <a:rPr lang="en-US" altLang="en-US" sz="2400" b="0" i="1" dirty="0" smtClean="0">
                <a:latin typeface="Times New Roman" panose="02020603050405020304" pitchFamily="18" charset="0"/>
              </a:rPr>
              <a:t>M</a:t>
            </a:r>
          </a:p>
          <a:p>
            <a:pPr>
              <a:lnSpc>
                <a:spcPct val="100000"/>
              </a:lnSpc>
              <a:spcBef>
                <a:spcPct val="0"/>
              </a:spcBef>
              <a:buFontTx/>
              <a:buChar char="•"/>
            </a:pPr>
            <a:r>
              <a:rPr lang="en-US" altLang="en-US" sz="2400" b="0" i="1" dirty="0" smtClean="0">
                <a:latin typeface="Times New Roman" panose="02020603050405020304" pitchFamily="18" charset="0"/>
              </a:rPr>
              <a:t> </a:t>
            </a:r>
            <a:r>
              <a:rPr lang="en-US" altLang="en-US" sz="2400" b="0" dirty="0" smtClean="0">
                <a:latin typeface="Times New Roman" panose="02020603050405020304" pitchFamily="18" charset="0"/>
              </a:rPr>
              <a:t>Size, </a:t>
            </a:r>
            <a:r>
              <a:rPr lang="en-US" altLang="en-US" sz="2400" b="0" i="1" dirty="0" err="1" smtClean="0">
                <a:latin typeface="Times New Roman" panose="02020603050405020304" pitchFamily="18" charset="0"/>
              </a:rPr>
              <a:t>r</a:t>
            </a:r>
            <a:r>
              <a:rPr lang="en-US" altLang="en-US" sz="2400" b="0" i="1" baseline="-25000" dirty="0" err="1" smtClean="0">
                <a:latin typeface="Times New Roman" panose="02020603050405020304" pitchFamily="18" charset="0"/>
              </a:rPr>
              <a:t>g</a:t>
            </a:r>
            <a:endParaRPr lang="en-US" altLang="en-US" sz="2400" b="0" i="1" dirty="0" smtClean="0">
              <a:latin typeface="Times New Roman" panose="02020603050405020304" pitchFamily="18" charset="0"/>
            </a:endParaRPr>
          </a:p>
          <a:p>
            <a:pPr>
              <a:lnSpc>
                <a:spcPct val="100000"/>
              </a:lnSpc>
              <a:spcBef>
                <a:spcPct val="0"/>
              </a:spcBef>
              <a:buFontTx/>
              <a:buChar char="•"/>
            </a:pPr>
            <a:r>
              <a:rPr lang="en-US" altLang="en-US" sz="2400" b="0" i="1" dirty="0" smtClean="0">
                <a:latin typeface="Times New Roman" panose="02020603050405020304" pitchFamily="18" charset="0"/>
              </a:rPr>
              <a:t> </a:t>
            </a:r>
            <a:r>
              <a:rPr lang="en-US" altLang="en-US" sz="2400" b="0" dirty="0" smtClean="0">
                <a:latin typeface="Times New Roman" panose="02020603050405020304" pitchFamily="18" charset="0"/>
              </a:rPr>
              <a:t>Second virial coefficient, </a:t>
            </a:r>
            <a:r>
              <a:rPr lang="en-US" altLang="en-US" sz="2400" b="0" i="1" dirty="0" smtClean="0">
                <a:latin typeface="Times New Roman" panose="02020603050405020304" pitchFamily="18" charset="0"/>
              </a:rPr>
              <a:t>A</a:t>
            </a:r>
            <a:r>
              <a:rPr lang="en-US" altLang="en-US" sz="2400" b="0" baseline="-25000" dirty="0" smtClean="0">
                <a:latin typeface="Times New Roman" panose="02020603050405020304" pitchFamily="18" charset="0"/>
              </a:rPr>
              <a:t>2</a:t>
            </a:r>
            <a:endParaRPr lang="en-US" altLang="en-US" sz="2400" b="0" dirty="0" smtClean="0">
              <a:latin typeface="Times New Roman" panose="02020603050405020304" pitchFamily="18" charset="0"/>
            </a:endParaRPr>
          </a:p>
          <a:p>
            <a:pPr>
              <a:lnSpc>
                <a:spcPct val="100000"/>
              </a:lnSpc>
              <a:spcBef>
                <a:spcPct val="0"/>
              </a:spcBef>
              <a:buFontTx/>
              <a:buChar char="•"/>
            </a:pPr>
            <a:r>
              <a:rPr lang="en-US" altLang="en-US" sz="2400" b="0" dirty="0" smtClean="0">
                <a:latin typeface="Times New Roman" panose="02020603050405020304" pitchFamily="18" charset="0"/>
              </a:rPr>
              <a:t> Translational diffusion coefficient, </a:t>
            </a:r>
            <a:r>
              <a:rPr lang="en-US" altLang="en-US" sz="2400" b="0" i="1" dirty="0" smtClean="0">
                <a:latin typeface="Times New Roman" panose="02020603050405020304" pitchFamily="18" charset="0"/>
              </a:rPr>
              <a:t>D</a:t>
            </a:r>
            <a:r>
              <a:rPr lang="en-US" altLang="en-US" sz="2400" b="0" i="1" baseline="-25000" dirty="0" smtClean="0">
                <a:latin typeface="Times New Roman" panose="02020603050405020304" pitchFamily="18" charset="0"/>
              </a:rPr>
              <a:t>T</a:t>
            </a:r>
            <a:r>
              <a:rPr lang="en-US" altLang="en-US" sz="2400" b="0" dirty="0" smtClean="0">
                <a:latin typeface="Times New Roman" panose="02020603050405020304" pitchFamily="18" charset="0"/>
              </a:rPr>
              <a:t> </a:t>
            </a:r>
          </a:p>
          <a:p>
            <a:pPr lvl="1">
              <a:lnSpc>
                <a:spcPct val="100000"/>
              </a:lnSpc>
              <a:spcBef>
                <a:spcPct val="0"/>
              </a:spcBef>
              <a:buFontTx/>
              <a:buNone/>
            </a:pPr>
            <a:r>
              <a:rPr lang="en-US" altLang="en-US" sz="2400" b="0" dirty="0" smtClean="0">
                <a:latin typeface="Times New Roman" panose="02020603050405020304" pitchFamily="18" charset="0"/>
              </a:rPr>
              <a:t>  - Can be used to calculate </a:t>
            </a:r>
            <a:r>
              <a:rPr lang="en-US" altLang="en-US" sz="2400" b="0" i="1" dirty="0" err="1" smtClean="0">
                <a:latin typeface="Times New Roman" panose="02020603050405020304" pitchFamily="18" charset="0"/>
              </a:rPr>
              <a:t>r</a:t>
            </a:r>
            <a:r>
              <a:rPr lang="en-US" altLang="en-US" sz="2400" b="0" i="1" baseline="-25000" dirty="0" err="1" smtClean="0">
                <a:latin typeface="Times New Roman" panose="02020603050405020304" pitchFamily="18" charset="0"/>
              </a:rPr>
              <a:t>h</a:t>
            </a:r>
            <a:endParaRPr lang="en-US" altLang="en-US" sz="2400" b="0" dirty="0" smtClean="0">
              <a:latin typeface="Times New Roman" panose="02020603050405020304" pitchFamily="18" charset="0"/>
            </a:endParaRPr>
          </a:p>
          <a:p>
            <a:pPr algn="ctr"/>
            <a:endParaRPr lang="en-US" altLang="en-US" sz="2400" dirty="0" smtClean="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B490A7AB-A166-499C-AA4C-9FE937EAC17B}" type="slidenum">
              <a:rPr lang="en-US" smtClean="0"/>
              <a:pPr>
                <a:defRPr/>
              </a:pPr>
              <a:t>31</a:t>
            </a:fld>
            <a:endParaRPr lang="en-US"/>
          </a:p>
        </p:txBody>
      </p:sp>
      <p:sp>
        <p:nvSpPr>
          <p:cNvPr id="18436" name="Text Box 5"/>
          <p:cNvSpPr txBox="1">
            <a:spLocks noChangeArrowheads="1"/>
          </p:cNvSpPr>
          <p:nvPr/>
        </p:nvSpPr>
        <p:spPr bwMode="auto">
          <a:xfrm>
            <a:off x="914400" y="1905000"/>
            <a:ext cx="683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For a solute </a:t>
            </a:r>
            <a:r>
              <a:rPr lang="en-US" altLang="en-US" i="1" dirty="0"/>
              <a:t>in solution</a:t>
            </a:r>
            <a:r>
              <a:rPr lang="en-US" altLang="en-US" dirty="0"/>
              <a:t>, light scattering can determine:</a:t>
            </a:r>
          </a:p>
        </p:txBody>
      </p:sp>
    </p:spTree>
    <p:extLst>
      <p:ext uri="{BB962C8B-B14F-4D97-AF65-F5344CB8AC3E}">
        <p14:creationId xmlns:p14="http://schemas.microsoft.com/office/powerpoint/2010/main" val="3428595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r>
              <a:rPr lang="en-US" altLang="en-US" sz="3600" b="1" i="0" dirty="0" smtClean="0"/>
              <a:t>Light and its properties</a:t>
            </a:r>
            <a:br>
              <a:rPr lang="en-US" altLang="en-US" sz="3600" b="1" i="0" dirty="0" smtClean="0"/>
            </a:br>
            <a:endParaRPr lang="en-US" altLang="en-US" sz="3600" b="1" i="0" dirty="0" smtClean="0"/>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pPr>
                <a:defRPr/>
              </a:pPr>
              <a:t>32</a:t>
            </a:fld>
            <a:endParaRPr lang="en-US"/>
          </a:p>
        </p:txBody>
      </p:sp>
      <p:sp>
        <p:nvSpPr>
          <p:cNvPr id="19459" name="Text Box 4"/>
          <p:cNvSpPr txBox="1">
            <a:spLocks noChangeArrowheads="1"/>
          </p:cNvSpPr>
          <p:nvPr/>
        </p:nvSpPr>
        <p:spPr bwMode="auto">
          <a:xfrm>
            <a:off x="838200" y="1524000"/>
            <a:ext cx="7307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t>Light is an oscillating wave of electric and magnetic fields</a:t>
            </a:r>
          </a:p>
        </p:txBody>
      </p:sp>
      <p:sp>
        <p:nvSpPr>
          <p:cNvPr id="19460" name="Text Box 5"/>
          <p:cNvSpPr txBox="1">
            <a:spLocks noChangeArrowheads="1"/>
          </p:cNvSpPr>
          <p:nvPr/>
        </p:nvSpPr>
        <p:spPr bwMode="auto">
          <a:xfrm>
            <a:off x="838200" y="5045075"/>
            <a:ext cx="34163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FontTx/>
              <a:buChar char="•"/>
            </a:pPr>
            <a:r>
              <a:rPr lang="en-US" altLang="en-US" dirty="0"/>
              <a:t> Polarization:  direction</a:t>
            </a:r>
          </a:p>
          <a:p>
            <a:pPr algn="l"/>
            <a:r>
              <a:rPr lang="en-US" altLang="en-US" dirty="0"/>
              <a:t>of electric field oscillation</a:t>
            </a:r>
          </a:p>
        </p:txBody>
      </p:sp>
      <p:grpSp>
        <p:nvGrpSpPr>
          <p:cNvPr id="19461" name="Group 6"/>
          <p:cNvGrpSpPr>
            <a:grpSpLocks/>
          </p:cNvGrpSpPr>
          <p:nvPr/>
        </p:nvGrpSpPr>
        <p:grpSpPr bwMode="auto">
          <a:xfrm>
            <a:off x="5257800" y="5029200"/>
            <a:ext cx="2514600" cy="469900"/>
            <a:chOff x="1728" y="3216"/>
            <a:chExt cx="1584" cy="296"/>
          </a:xfrm>
        </p:grpSpPr>
        <p:sp>
          <p:nvSpPr>
            <p:cNvPr id="19463" name="Text Box 7"/>
            <p:cNvSpPr txBox="1">
              <a:spLocks noChangeArrowheads="1"/>
            </p:cNvSpPr>
            <p:nvPr/>
          </p:nvSpPr>
          <p:spPr bwMode="invGray">
            <a:xfrm>
              <a:off x="1728" y="3216"/>
              <a:ext cx="10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dirty="0"/>
                <a:t> Intensity:   </a:t>
              </a:r>
            </a:p>
          </p:txBody>
        </p:sp>
        <p:graphicFrame>
          <p:nvGraphicFramePr>
            <p:cNvPr id="19464" name="Object 8"/>
            <p:cNvGraphicFramePr>
              <a:graphicFrameLocks noChangeAspect="1"/>
            </p:cNvGraphicFramePr>
            <p:nvPr/>
          </p:nvGraphicFramePr>
          <p:xfrm>
            <a:off x="2736" y="3216"/>
            <a:ext cx="576" cy="296"/>
          </p:xfrm>
          <a:graphic>
            <a:graphicData uri="http://schemas.openxmlformats.org/presentationml/2006/ole">
              <mc:AlternateContent xmlns:mc="http://schemas.openxmlformats.org/markup-compatibility/2006">
                <mc:Choice xmlns:v="urn:schemas-microsoft-com:vml" Requires="v">
                  <p:oleObj spid="_x0000_s11280" name="Microsoft Equation 3.0" r:id="rId4" imgW="904945" imgH="457200" progId="Equation.3">
                    <p:embed/>
                  </p:oleObj>
                </mc:Choice>
                <mc:Fallback>
                  <p:oleObj name="Microsoft Equation 3.0" r:id="rId4" imgW="904945" imgH="457200" progId="Equation.3">
                    <p:embed/>
                    <p:pic>
                      <p:nvPicPr>
                        <p:cNvPr id="0" name=""/>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invGray">
                        <a:xfrm>
                          <a:off x="2736" y="3216"/>
                          <a:ext cx="576"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9462" name="Picture 9" descr="orthogonal fiel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9550" y="2222500"/>
            <a:ext cx="61849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856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05000" y="3352800"/>
            <a:ext cx="5715000" cy="2819400"/>
          </a:xfrm>
          <a:prstGeom prst="rect">
            <a:avLst/>
          </a:prstGeom>
          <a:solidFill>
            <a:schemeClr val="bg1"/>
          </a:solidFill>
          <a:ln>
            <a:noFill/>
          </a:ln>
          <a:effectLst/>
          <a:extLs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483" name="Rectangle 2"/>
          <p:cNvSpPr>
            <a:spLocks noGrp="1" noChangeArrowheads="1"/>
          </p:cNvSpPr>
          <p:nvPr>
            <p:ph type="title"/>
          </p:nvPr>
        </p:nvSpPr>
        <p:spPr>
          <a:noFill/>
        </p:spPr>
        <p:txBody>
          <a:bodyPr/>
          <a:lstStyle/>
          <a:p>
            <a:r>
              <a:rPr lang="en-US" altLang="en-US" sz="3600" b="1" i="0" dirty="0" smtClean="0"/>
              <a:t>How does light scatter?</a:t>
            </a:r>
            <a:br>
              <a:rPr lang="en-US" altLang="en-US" sz="3600" b="1" i="0" dirty="0" smtClean="0"/>
            </a:br>
            <a:endParaRPr lang="en-US" altLang="en-US" sz="3600" b="1" i="0" dirty="0" smtClean="0"/>
          </a:p>
        </p:txBody>
      </p:sp>
      <p:pic>
        <p:nvPicPr>
          <p:cNvPr id="20487" name="Picture 6" descr="oscillating dipole"/>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248400" cy="180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490A7AB-A166-499C-AA4C-9FE937EAC17B}" type="slidenum">
              <a:rPr lang="en-US" smtClean="0"/>
              <a:pPr>
                <a:defRPr/>
              </a:pPr>
              <a:t>33</a:t>
            </a:fld>
            <a:endParaRPr lang="en-US"/>
          </a:p>
        </p:txBody>
      </p:sp>
      <p:sp>
        <p:nvSpPr>
          <p:cNvPr id="20484" name="Text Box 4"/>
          <p:cNvSpPr txBox="1">
            <a:spLocks noChangeArrowheads="1"/>
          </p:cNvSpPr>
          <p:nvPr/>
        </p:nvSpPr>
        <p:spPr bwMode="auto">
          <a:xfrm>
            <a:off x="833438" y="1295400"/>
            <a:ext cx="7764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t>When light interacts with matter, it causes charges to polarize.</a:t>
            </a:r>
          </a:p>
        </p:txBody>
      </p:sp>
      <p:sp>
        <p:nvSpPr>
          <p:cNvPr id="20485" name="Rectangle 3"/>
          <p:cNvSpPr>
            <a:spLocks noChangeArrowheads="1"/>
          </p:cNvSpPr>
          <p:nvPr/>
        </p:nvSpPr>
        <p:spPr bwMode="auto">
          <a:xfrm>
            <a:off x="1371600" y="1905000"/>
            <a:ext cx="838200" cy="4267200"/>
          </a:xfrm>
          <a:prstGeom prst="rect">
            <a:avLst/>
          </a:prstGeom>
          <a:solidFill>
            <a:schemeClr val="bg1"/>
          </a:solidFill>
          <a:ln>
            <a:noFill/>
          </a:ln>
          <a:effectLst/>
          <a:extLs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252932" name="Group 4"/>
          <p:cNvGrpSpPr>
            <a:grpSpLocks/>
          </p:cNvGrpSpPr>
          <p:nvPr/>
        </p:nvGrpSpPr>
        <p:grpSpPr bwMode="auto">
          <a:xfrm>
            <a:off x="1600200" y="3276600"/>
            <a:ext cx="6019800" cy="2979738"/>
            <a:chOff x="1008" y="2016"/>
            <a:chExt cx="3792" cy="1944"/>
          </a:xfrm>
        </p:grpSpPr>
        <p:pic>
          <p:nvPicPr>
            <p:cNvPr id="20488" name="Picture 10" descr="pola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 y="2016"/>
              <a:ext cx="138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11"/>
            <p:cNvSpPr txBox="1">
              <a:spLocks noChangeArrowheads="1"/>
            </p:cNvSpPr>
            <p:nvPr/>
          </p:nvSpPr>
          <p:spPr bwMode="auto">
            <a:xfrm>
              <a:off x="1008" y="2352"/>
              <a:ext cx="3312"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a:solidFill>
                    <a:schemeClr val="tx2"/>
                  </a:solidFill>
                </a:rPr>
                <a:t>The oscillating charges </a:t>
              </a:r>
            </a:p>
            <a:p>
              <a:pPr algn="l"/>
              <a:r>
                <a:rPr lang="en-US" altLang="en-US">
                  <a:solidFill>
                    <a:schemeClr val="tx2"/>
                  </a:solidFill>
                </a:rPr>
                <a:t>radiate light.</a:t>
              </a:r>
            </a:p>
            <a:p>
              <a:pPr algn="l"/>
              <a:endParaRPr lang="en-US" altLang="en-US" sz="1200">
                <a:solidFill>
                  <a:schemeClr val="tx2"/>
                </a:solidFill>
              </a:endParaRPr>
            </a:p>
            <a:p>
              <a:pPr algn="l"/>
              <a:r>
                <a:rPr lang="en-US" altLang="en-US">
                  <a:solidFill>
                    <a:schemeClr val="tx2"/>
                  </a:solidFill>
                </a:rPr>
                <a:t>How much the charges move, </a:t>
              </a:r>
            </a:p>
            <a:p>
              <a:pPr algn="l"/>
              <a:r>
                <a:rPr lang="en-US" altLang="en-US">
                  <a:solidFill>
                    <a:schemeClr val="tx2"/>
                  </a:solidFill>
                </a:rPr>
                <a:t>and hence how much light radiates, depends upon the matter’s </a:t>
              </a:r>
              <a:r>
                <a:rPr lang="en-US" altLang="en-US">
                  <a:solidFill>
                    <a:srgbClr val="3366FF"/>
                  </a:solidFill>
                </a:rPr>
                <a:t>polarizability</a:t>
              </a:r>
              <a:r>
                <a:rPr lang="en-US" altLang="en-US"/>
                <a:t>.</a:t>
              </a:r>
            </a:p>
            <a:p>
              <a:pPr algn="l"/>
              <a:endParaRPr lang="en-US" altLang="en-US">
                <a:solidFill>
                  <a:schemeClr val="tx2"/>
                </a:solidFill>
              </a:endParaRPr>
            </a:p>
          </p:txBody>
        </p:sp>
      </p:grpSp>
    </p:spTree>
    <p:extLst>
      <p:ext uri="{BB962C8B-B14F-4D97-AF65-F5344CB8AC3E}">
        <p14:creationId xmlns:p14="http://schemas.microsoft.com/office/powerpoint/2010/main" val="504325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2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81000"/>
            <a:ext cx="7772400" cy="1143000"/>
          </a:xfrm>
          <a:noFill/>
        </p:spPr>
        <p:txBody>
          <a:bodyPr/>
          <a:lstStyle/>
          <a:p>
            <a:r>
              <a:rPr lang="en-US" altLang="en-US" sz="3600" b="1" i="0" dirty="0" smtClean="0"/>
              <a:t>Index of refraction </a:t>
            </a:r>
            <a:r>
              <a:rPr lang="en-US" altLang="en-US" sz="3600" b="1" dirty="0" smtClean="0"/>
              <a:t>n</a:t>
            </a:r>
            <a:r>
              <a:rPr lang="en-US" altLang="en-US" sz="3600" b="1" i="0" dirty="0" smtClean="0"/>
              <a:t/>
            </a:r>
            <a:br>
              <a:rPr lang="en-US" altLang="en-US" sz="3600" b="1" i="0" dirty="0" smtClean="0"/>
            </a:br>
            <a:endParaRPr lang="en-US" altLang="en-US" sz="3600" b="1" i="0" dirty="0" smtClean="0"/>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pPr>
                <a:defRPr/>
              </a:pPr>
              <a:t>34</a:t>
            </a:fld>
            <a:endParaRPr lang="en-US"/>
          </a:p>
        </p:txBody>
      </p:sp>
      <p:sp>
        <p:nvSpPr>
          <p:cNvPr id="21507" name="Text Box 4"/>
          <p:cNvSpPr txBox="1">
            <a:spLocks noChangeArrowheads="1"/>
          </p:cNvSpPr>
          <p:nvPr/>
        </p:nvSpPr>
        <p:spPr bwMode="auto">
          <a:xfrm>
            <a:off x="990600" y="1143000"/>
            <a:ext cx="725390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The polarizability of a material is directly </a:t>
            </a:r>
          </a:p>
          <a:p>
            <a:pPr algn="l"/>
            <a:r>
              <a:rPr lang="en-US" altLang="en-US" dirty="0"/>
              <a:t>related to its index of refraction </a:t>
            </a:r>
            <a:r>
              <a:rPr lang="en-US" altLang="en-US" i="1" dirty="0"/>
              <a:t>n</a:t>
            </a:r>
            <a:r>
              <a:rPr lang="en-US" altLang="en-US" dirty="0"/>
              <a:t>.</a:t>
            </a:r>
          </a:p>
          <a:p>
            <a:pPr algn="l"/>
            <a:endParaRPr lang="en-US" altLang="en-US" dirty="0"/>
          </a:p>
          <a:p>
            <a:pPr algn="l"/>
            <a:r>
              <a:rPr lang="en-US" altLang="en-US" dirty="0"/>
              <a:t>The index of refraction is a measure of </a:t>
            </a:r>
          </a:p>
          <a:p>
            <a:pPr algn="l"/>
            <a:r>
              <a:rPr lang="en-US" altLang="en-US" dirty="0"/>
              <a:t>the velocity of light in a material.</a:t>
            </a:r>
          </a:p>
          <a:p>
            <a:pPr algn="l"/>
            <a:endParaRPr lang="en-US" altLang="en-US" dirty="0"/>
          </a:p>
          <a:p>
            <a:pPr algn="l"/>
            <a:r>
              <a:rPr lang="en-US" altLang="en-US" dirty="0"/>
              <a:t>                e.g., speed of light </a:t>
            </a:r>
          </a:p>
          <a:p>
            <a:pPr algn="l"/>
            <a:endParaRPr lang="en-US" altLang="en-US" dirty="0"/>
          </a:p>
          <a:p>
            <a:pPr algn="l"/>
            <a:r>
              <a:rPr lang="en-US" altLang="en-US" dirty="0"/>
              <a:t>For solutes, the polarizability is expressed as the specific </a:t>
            </a:r>
          </a:p>
          <a:p>
            <a:pPr algn="l"/>
            <a:r>
              <a:rPr lang="en-US" altLang="en-US" dirty="0"/>
              <a:t>refractive index increment, </a:t>
            </a:r>
            <a:r>
              <a:rPr lang="en-US" altLang="en-US" i="1" dirty="0" err="1"/>
              <a:t>dn</a:t>
            </a:r>
            <a:r>
              <a:rPr lang="en-US" altLang="en-US" dirty="0"/>
              <a:t>/</a:t>
            </a:r>
            <a:r>
              <a:rPr lang="en-US" altLang="en-US" i="1" dirty="0"/>
              <a:t>dc</a:t>
            </a:r>
            <a:r>
              <a:rPr lang="en-US" altLang="en-US" dirty="0"/>
              <a:t>.</a:t>
            </a:r>
          </a:p>
        </p:txBody>
      </p:sp>
      <p:graphicFrame>
        <p:nvGraphicFramePr>
          <p:cNvPr id="21508" name="Object 5"/>
          <p:cNvGraphicFramePr>
            <a:graphicFrameLocks noChangeAspect="1"/>
          </p:cNvGraphicFramePr>
          <p:nvPr/>
        </p:nvGraphicFramePr>
        <p:xfrm>
          <a:off x="1930400" y="5105400"/>
          <a:ext cx="1574800" cy="723900"/>
        </p:xfrm>
        <a:graphic>
          <a:graphicData uri="http://schemas.openxmlformats.org/presentationml/2006/ole">
            <mc:AlternateContent xmlns:mc="http://schemas.openxmlformats.org/markup-compatibility/2006">
              <mc:Choice xmlns:v="urn:schemas-microsoft-com:vml" Requires="v">
                <p:oleObj spid="_x0000_s13353" name="Equation" r:id="rId4" imgW="1574800" imgH="723900" progId="Equation.3">
                  <p:embed/>
                </p:oleObj>
              </mc:Choice>
              <mc:Fallback>
                <p:oleObj name="Equation" r:id="rId4" imgW="1574800" imgH="723900" progId="Equation.3">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invGray">
                      <a:xfrm>
                        <a:off x="1930400" y="5105400"/>
                        <a:ext cx="1574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6"/>
          <p:cNvGraphicFramePr>
            <a:graphicFrameLocks noChangeAspect="1"/>
          </p:cNvGraphicFramePr>
          <p:nvPr/>
        </p:nvGraphicFramePr>
        <p:xfrm>
          <a:off x="5429250" y="5105400"/>
          <a:ext cx="1905000" cy="838200"/>
        </p:xfrm>
        <a:graphic>
          <a:graphicData uri="http://schemas.openxmlformats.org/presentationml/2006/ole">
            <mc:AlternateContent xmlns:mc="http://schemas.openxmlformats.org/markup-compatibility/2006">
              <mc:Choice xmlns:v="urn:schemas-microsoft-com:vml" Requires="v">
                <p:oleObj spid="_x0000_s13354" name="Microsoft Equation 3.0" r:id="rId6" imgW="1895523" imgH="828743" progId="Equation.3">
                  <p:embed/>
                </p:oleObj>
              </mc:Choice>
              <mc:Fallback>
                <p:oleObj name="Microsoft Equation 3.0" r:id="rId6" imgW="1895523" imgH="828743" progId="Equation.3">
                  <p:embed/>
                  <p:pic>
                    <p:nvPicPr>
                      <p:cNvPr id="0" name=""/>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invGray">
                      <a:xfrm>
                        <a:off x="5429250" y="51054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7"/>
          <p:cNvGraphicFramePr>
            <a:graphicFrameLocks noChangeAspect="1"/>
          </p:cNvGraphicFramePr>
          <p:nvPr/>
        </p:nvGraphicFramePr>
        <p:xfrm>
          <a:off x="5105400" y="3200400"/>
          <a:ext cx="1765300" cy="723900"/>
        </p:xfrm>
        <a:graphic>
          <a:graphicData uri="http://schemas.openxmlformats.org/presentationml/2006/ole">
            <mc:AlternateContent xmlns:mc="http://schemas.openxmlformats.org/markup-compatibility/2006">
              <mc:Choice xmlns:v="urn:schemas-microsoft-com:vml" Requires="v">
                <p:oleObj spid="_x0000_s13355" name="Microsoft Equation 3.0" r:id="rId8" imgW="1765300" imgH="723900" progId="Equation.3">
                  <p:embed/>
                </p:oleObj>
              </mc:Choice>
              <mc:Fallback>
                <p:oleObj name="Microsoft Equation 3.0" r:id="rId8" imgW="1765300" imgH="723900" progId="Equation.3">
                  <p:embed/>
                  <p:pic>
                    <p:nvPicPr>
                      <p:cNvPr id="0" name=""/>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invGray">
                      <a:xfrm>
                        <a:off x="5105400" y="3200400"/>
                        <a:ext cx="1765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11" name="Picture 8" descr="snel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6875" y="533400"/>
            <a:ext cx="21685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12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4"/>
          <p:cNvSpPr>
            <a:spLocks noChangeArrowheads="1"/>
          </p:cNvSpPr>
          <p:nvPr/>
        </p:nvSpPr>
        <p:spPr bwMode="auto">
          <a:xfrm>
            <a:off x="3048000" y="4876800"/>
            <a:ext cx="3276600" cy="1285875"/>
          </a:xfrm>
          <a:prstGeom prst="rect">
            <a:avLst/>
          </a:prstGeom>
          <a:noFill/>
          <a:ln w="25400">
            <a:solidFill>
              <a:schemeClr val="hlink"/>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555" name="Line 10"/>
          <p:cNvSpPr>
            <a:spLocks noChangeShapeType="1"/>
          </p:cNvSpPr>
          <p:nvPr/>
        </p:nvSpPr>
        <p:spPr bwMode="auto">
          <a:xfrm>
            <a:off x="5410200" y="5562600"/>
            <a:ext cx="457200" cy="0"/>
          </a:xfrm>
          <a:prstGeom prst="line">
            <a:avLst/>
          </a:prstGeom>
          <a:noFill/>
          <a:ln w="8001">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Rectangle 11"/>
          <p:cNvSpPr>
            <a:spLocks noChangeArrowheads="1"/>
          </p:cNvSpPr>
          <p:nvPr/>
        </p:nvSpPr>
        <p:spPr bwMode="auto">
          <a:xfrm>
            <a:off x="6065838" y="4957763"/>
            <a:ext cx="1206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solidFill>
                  <a:schemeClr val="bg1"/>
                </a:solidFill>
              </a:rPr>
              <a:t>2</a:t>
            </a:r>
            <a:endParaRPr lang="en-US" altLang="en-US">
              <a:solidFill>
                <a:schemeClr val="bg1"/>
              </a:solidFill>
            </a:endParaRPr>
          </a:p>
        </p:txBody>
      </p:sp>
      <p:sp>
        <p:nvSpPr>
          <p:cNvPr id="23557" name="Rectangle 12"/>
          <p:cNvSpPr>
            <a:spLocks noChangeArrowheads="1"/>
          </p:cNvSpPr>
          <p:nvPr/>
        </p:nvSpPr>
        <p:spPr bwMode="auto">
          <a:xfrm>
            <a:off x="3297238" y="5545138"/>
            <a:ext cx="8540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900">
                <a:solidFill>
                  <a:schemeClr val="bg1"/>
                </a:solidFill>
              </a:rPr>
              <a:t>scattered</a:t>
            </a:r>
            <a:endParaRPr lang="en-US" altLang="en-US">
              <a:solidFill>
                <a:schemeClr val="bg1"/>
              </a:solidFill>
            </a:endParaRPr>
          </a:p>
        </p:txBody>
      </p:sp>
      <p:sp>
        <p:nvSpPr>
          <p:cNvPr id="23558" name="Rectangle 13"/>
          <p:cNvSpPr>
            <a:spLocks noChangeArrowheads="1"/>
          </p:cNvSpPr>
          <p:nvPr/>
        </p:nvSpPr>
        <p:spPr bwMode="auto">
          <a:xfrm>
            <a:off x="5967413" y="5300663"/>
            <a:ext cx="1603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a:solidFill>
                  <a:schemeClr val="bg1"/>
                </a:solidFill>
                <a:latin typeface="Symbol" panose="05050102010706020507" pitchFamily="18" charset="2"/>
              </a:rPr>
              <a:t>÷</a:t>
            </a:r>
            <a:endParaRPr lang="en-US" altLang="en-US">
              <a:solidFill>
                <a:schemeClr val="bg1"/>
              </a:solidFill>
            </a:endParaRPr>
          </a:p>
        </p:txBody>
      </p:sp>
      <p:sp>
        <p:nvSpPr>
          <p:cNvPr id="23559" name="Rectangle 14"/>
          <p:cNvSpPr>
            <a:spLocks noChangeArrowheads="1"/>
          </p:cNvSpPr>
          <p:nvPr/>
        </p:nvSpPr>
        <p:spPr bwMode="auto">
          <a:xfrm>
            <a:off x="5967413" y="5591175"/>
            <a:ext cx="1603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a:solidFill>
                  <a:schemeClr val="bg1"/>
                </a:solidFill>
                <a:latin typeface="Symbol" panose="05050102010706020507" pitchFamily="18" charset="2"/>
              </a:rPr>
              <a:t>ø</a:t>
            </a:r>
            <a:endParaRPr lang="en-US" altLang="en-US">
              <a:solidFill>
                <a:schemeClr val="bg1"/>
              </a:solidFill>
            </a:endParaRPr>
          </a:p>
        </p:txBody>
      </p:sp>
      <p:sp>
        <p:nvSpPr>
          <p:cNvPr id="23560" name="Rectangle 15"/>
          <p:cNvSpPr>
            <a:spLocks noChangeArrowheads="1"/>
          </p:cNvSpPr>
          <p:nvPr/>
        </p:nvSpPr>
        <p:spPr bwMode="auto">
          <a:xfrm>
            <a:off x="5967413" y="5037138"/>
            <a:ext cx="1603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a:solidFill>
                  <a:schemeClr val="bg1"/>
                </a:solidFill>
                <a:latin typeface="Symbol" panose="05050102010706020507" pitchFamily="18" charset="2"/>
              </a:rPr>
              <a:t>ö</a:t>
            </a:r>
            <a:endParaRPr lang="en-US" altLang="en-US">
              <a:solidFill>
                <a:schemeClr val="bg1"/>
              </a:solidFill>
            </a:endParaRPr>
          </a:p>
        </p:txBody>
      </p:sp>
      <p:sp>
        <p:nvSpPr>
          <p:cNvPr id="23561" name="Rectangle 16"/>
          <p:cNvSpPr>
            <a:spLocks noChangeArrowheads="1"/>
          </p:cNvSpPr>
          <p:nvPr/>
        </p:nvSpPr>
        <p:spPr bwMode="auto">
          <a:xfrm>
            <a:off x="5275263" y="5300663"/>
            <a:ext cx="1603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a:solidFill>
                  <a:schemeClr val="bg1"/>
                </a:solidFill>
                <a:latin typeface="Symbol" panose="05050102010706020507" pitchFamily="18" charset="2"/>
              </a:rPr>
              <a:t>ç</a:t>
            </a:r>
            <a:endParaRPr lang="en-US" altLang="en-US">
              <a:solidFill>
                <a:schemeClr val="bg1"/>
              </a:solidFill>
            </a:endParaRPr>
          </a:p>
        </p:txBody>
      </p:sp>
      <p:sp>
        <p:nvSpPr>
          <p:cNvPr id="23562" name="Rectangle 17"/>
          <p:cNvSpPr>
            <a:spLocks noChangeArrowheads="1"/>
          </p:cNvSpPr>
          <p:nvPr/>
        </p:nvSpPr>
        <p:spPr bwMode="auto">
          <a:xfrm>
            <a:off x="5275263" y="5591175"/>
            <a:ext cx="1603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a:solidFill>
                  <a:schemeClr val="bg1"/>
                </a:solidFill>
                <a:latin typeface="Symbol" panose="05050102010706020507" pitchFamily="18" charset="2"/>
              </a:rPr>
              <a:t>è</a:t>
            </a:r>
            <a:endParaRPr lang="en-US" altLang="en-US">
              <a:solidFill>
                <a:schemeClr val="bg1"/>
              </a:solidFill>
            </a:endParaRPr>
          </a:p>
        </p:txBody>
      </p:sp>
      <p:sp>
        <p:nvSpPr>
          <p:cNvPr id="23563" name="Rectangle 18"/>
          <p:cNvSpPr>
            <a:spLocks noChangeArrowheads="1"/>
          </p:cNvSpPr>
          <p:nvPr/>
        </p:nvSpPr>
        <p:spPr bwMode="auto">
          <a:xfrm>
            <a:off x="5275263" y="5037138"/>
            <a:ext cx="1603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a:solidFill>
                  <a:schemeClr val="bg1"/>
                </a:solidFill>
                <a:latin typeface="Symbol" panose="05050102010706020507" pitchFamily="18" charset="2"/>
              </a:rPr>
              <a:t>æ</a:t>
            </a:r>
            <a:endParaRPr lang="en-US" altLang="en-US">
              <a:solidFill>
                <a:schemeClr val="bg1"/>
              </a:solidFill>
            </a:endParaRPr>
          </a:p>
        </p:txBody>
      </p:sp>
      <p:sp>
        <p:nvSpPr>
          <p:cNvPr id="23564" name="Rectangle 19"/>
          <p:cNvSpPr>
            <a:spLocks noChangeArrowheads="1"/>
          </p:cNvSpPr>
          <p:nvPr/>
        </p:nvSpPr>
        <p:spPr bwMode="auto">
          <a:xfrm>
            <a:off x="4352925" y="5243513"/>
            <a:ext cx="298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dirty="0">
                <a:solidFill>
                  <a:schemeClr val="bg1"/>
                </a:solidFill>
                <a:latin typeface="Symbol" panose="05050102010706020507" pitchFamily="18" charset="2"/>
              </a:rPr>
              <a:t>µ</a:t>
            </a:r>
            <a:endParaRPr lang="en-US" altLang="en-US" dirty="0">
              <a:solidFill>
                <a:schemeClr val="bg1"/>
              </a:solidFill>
            </a:endParaRPr>
          </a:p>
        </p:txBody>
      </p:sp>
      <p:sp>
        <p:nvSpPr>
          <p:cNvPr id="23565" name="Rectangle 20"/>
          <p:cNvSpPr>
            <a:spLocks noChangeArrowheads="1"/>
          </p:cNvSpPr>
          <p:nvPr/>
        </p:nvSpPr>
        <p:spPr bwMode="auto">
          <a:xfrm>
            <a:off x="5467350" y="5605463"/>
            <a:ext cx="3952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i="1">
                <a:solidFill>
                  <a:schemeClr val="bg1"/>
                </a:solidFill>
              </a:rPr>
              <a:t>dc</a:t>
            </a:r>
            <a:endParaRPr lang="en-US" altLang="en-US">
              <a:solidFill>
                <a:schemeClr val="bg1"/>
              </a:solidFill>
            </a:endParaRPr>
          </a:p>
        </p:txBody>
      </p:sp>
      <p:sp>
        <p:nvSpPr>
          <p:cNvPr id="23566" name="Rectangle 21"/>
          <p:cNvSpPr>
            <a:spLocks noChangeArrowheads="1"/>
          </p:cNvSpPr>
          <p:nvPr/>
        </p:nvSpPr>
        <p:spPr bwMode="auto">
          <a:xfrm>
            <a:off x="5457825" y="5037138"/>
            <a:ext cx="419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i="1">
                <a:solidFill>
                  <a:schemeClr val="bg1"/>
                </a:solidFill>
              </a:rPr>
              <a:t>dn</a:t>
            </a:r>
            <a:endParaRPr lang="en-US" altLang="en-US">
              <a:solidFill>
                <a:schemeClr val="bg1"/>
              </a:solidFill>
            </a:endParaRPr>
          </a:p>
        </p:txBody>
      </p:sp>
      <p:sp>
        <p:nvSpPr>
          <p:cNvPr id="23567" name="Rectangle 22"/>
          <p:cNvSpPr>
            <a:spLocks noChangeArrowheads="1"/>
          </p:cNvSpPr>
          <p:nvPr/>
        </p:nvSpPr>
        <p:spPr bwMode="auto">
          <a:xfrm>
            <a:off x="4705350" y="5291138"/>
            <a:ext cx="5349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i="1">
                <a:solidFill>
                  <a:schemeClr val="bg1"/>
                </a:solidFill>
              </a:rPr>
              <a:t>Mc</a:t>
            </a:r>
            <a:endParaRPr lang="en-US" altLang="en-US">
              <a:solidFill>
                <a:schemeClr val="bg1"/>
              </a:solidFill>
            </a:endParaRPr>
          </a:p>
        </p:txBody>
      </p:sp>
      <p:sp>
        <p:nvSpPr>
          <p:cNvPr id="23568" name="Rectangle 23"/>
          <p:cNvSpPr>
            <a:spLocks noChangeArrowheads="1"/>
          </p:cNvSpPr>
          <p:nvPr/>
        </p:nvSpPr>
        <p:spPr bwMode="auto">
          <a:xfrm>
            <a:off x="3173413" y="5291138"/>
            <a:ext cx="1397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300" i="1" dirty="0">
                <a:solidFill>
                  <a:schemeClr val="bg1"/>
                </a:solidFill>
              </a:rPr>
              <a:t>I</a:t>
            </a:r>
            <a:endParaRPr lang="en-US" altLang="en-US" dirty="0">
              <a:solidFill>
                <a:schemeClr val="bg1"/>
              </a:solidFill>
            </a:endParaRPr>
          </a:p>
        </p:txBody>
      </p:sp>
      <p:sp>
        <p:nvSpPr>
          <p:cNvPr id="23569" name="Rectangle 2"/>
          <p:cNvSpPr>
            <a:spLocks noGrp="1" noChangeArrowheads="1"/>
          </p:cNvSpPr>
          <p:nvPr>
            <p:ph type="title"/>
          </p:nvPr>
        </p:nvSpPr>
        <p:spPr>
          <a:xfrm>
            <a:off x="609600" y="228600"/>
            <a:ext cx="7772400" cy="1143000"/>
          </a:xfrm>
          <a:noFill/>
        </p:spPr>
        <p:txBody>
          <a:bodyPr/>
          <a:lstStyle/>
          <a:p>
            <a:r>
              <a:rPr lang="en-US" altLang="en-US" sz="3600" b="1" i="0" dirty="0" smtClean="0"/>
              <a:t>How SLS measures M</a:t>
            </a:r>
            <a:br>
              <a:rPr lang="en-US" altLang="en-US" sz="3600" b="1" i="0" dirty="0" smtClean="0"/>
            </a:br>
            <a:endParaRPr lang="en-US" altLang="en-US" sz="3600" b="1" i="0" dirty="0" smtClean="0"/>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pPr>
                <a:defRPr/>
              </a:pPr>
              <a:t>35</a:t>
            </a:fld>
            <a:endParaRPr lang="en-US"/>
          </a:p>
        </p:txBody>
      </p:sp>
      <p:sp>
        <p:nvSpPr>
          <p:cNvPr id="23570" name="Text Box 3"/>
          <p:cNvSpPr txBox="1">
            <a:spLocks noChangeArrowheads="1"/>
          </p:cNvSpPr>
          <p:nvPr/>
        </p:nvSpPr>
        <p:spPr bwMode="auto">
          <a:xfrm>
            <a:off x="4286250" y="1968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3600" b="1">
              <a:solidFill>
                <a:schemeClr val="bg1"/>
              </a:solidFill>
            </a:endParaRPr>
          </a:p>
        </p:txBody>
      </p:sp>
      <p:pic>
        <p:nvPicPr>
          <p:cNvPr id="23571" name="Picture 4" descr="measurin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1295400"/>
            <a:ext cx="560705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Text Box 7"/>
          <p:cNvSpPr txBox="1">
            <a:spLocks noChangeArrowheads="1"/>
          </p:cNvSpPr>
          <p:nvPr/>
        </p:nvSpPr>
        <p:spPr bwMode="auto">
          <a:xfrm>
            <a:off x="381000" y="3810000"/>
            <a:ext cx="1316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chemeClr val="bg1"/>
                </a:solidFill>
              </a:rPr>
              <a:t>coherent:</a:t>
            </a:r>
          </a:p>
        </p:txBody>
      </p:sp>
      <p:sp>
        <p:nvSpPr>
          <p:cNvPr id="23573" name="Text Box 8"/>
          <p:cNvSpPr txBox="1">
            <a:spLocks noChangeArrowheads="1"/>
          </p:cNvSpPr>
          <p:nvPr/>
        </p:nvSpPr>
        <p:spPr bwMode="auto">
          <a:xfrm>
            <a:off x="7391400" y="3733800"/>
            <a:ext cx="1552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incoherent:</a:t>
            </a:r>
          </a:p>
        </p:txBody>
      </p:sp>
      <p:grpSp>
        <p:nvGrpSpPr>
          <p:cNvPr id="23574" name="Group 60"/>
          <p:cNvGrpSpPr>
            <a:grpSpLocks/>
          </p:cNvGrpSpPr>
          <p:nvPr/>
        </p:nvGrpSpPr>
        <p:grpSpPr bwMode="auto">
          <a:xfrm>
            <a:off x="5805488" y="4267200"/>
            <a:ext cx="2817812" cy="473075"/>
            <a:chOff x="3657" y="2688"/>
            <a:chExt cx="1775" cy="298"/>
          </a:xfrm>
        </p:grpSpPr>
        <p:sp>
          <p:nvSpPr>
            <p:cNvPr id="23591" name="Line 41"/>
            <p:cNvSpPr>
              <a:spLocks noChangeShapeType="1"/>
            </p:cNvSpPr>
            <p:nvPr/>
          </p:nvSpPr>
          <p:spPr bwMode="auto">
            <a:xfrm>
              <a:off x="4176"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42"/>
            <p:cNvSpPr>
              <a:spLocks noChangeShapeType="1"/>
            </p:cNvSpPr>
            <p:nvPr/>
          </p:nvSpPr>
          <p:spPr bwMode="auto">
            <a:xfrm>
              <a:off x="4320"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3" name="Line 43"/>
            <p:cNvSpPr>
              <a:spLocks noChangeShapeType="1"/>
            </p:cNvSpPr>
            <p:nvPr/>
          </p:nvSpPr>
          <p:spPr bwMode="auto">
            <a:xfrm>
              <a:off x="4656"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4" name="Line 44"/>
            <p:cNvSpPr>
              <a:spLocks noChangeShapeType="1"/>
            </p:cNvSpPr>
            <p:nvPr/>
          </p:nvSpPr>
          <p:spPr bwMode="auto">
            <a:xfrm>
              <a:off x="4800"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5" name="Line 45"/>
            <p:cNvSpPr>
              <a:spLocks noChangeShapeType="1"/>
            </p:cNvSpPr>
            <p:nvPr/>
          </p:nvSpPr>
          <p:spPr bwMode="auto">
            <a:xfrm>
              <a:off x="5184"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46"/>
            <p:cNvSpPr>
              <a:spLocks noChangeShapeType="1"/>
            </p:cNvSpPr>
            <p:nvPr/>
          </p:nvSpPr>
          <p:spPr bwMode="auto">
            <a:xfrm>
              <a:off x="5328"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Rectangle 47"/>
            <p:cNvSpPr>
              <a:spLocks noChangeArrowheads="1"/>
            </p:cNvSpPr>
            <p:nvPr/>
          </p:nvSpPr>
          <p:spPr bwMode="auto">
            <a:xfrm>
              <a:off x="5376" y="2688"/>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FFCC"/>
                  </a:solidFill>
                </a:rPr>
                <a:t>2</a:t>
              </a:r>
              <a:endParaRPr lang="en-US" altLang="en-US">
                <a:solidFill>
                  <a:srgbClr val="FFFFCC"/>
                </a:solidFill>
              </a:endParaRPr>
            </a:p>
          </p:txBody>
        </p:sp>
        <p:sp>
          <p:nvSpPr>
            <p:cNvPr id="23598" name="Rectangle 48"/>
            <p:cNvSpPr>
              <a:spLocks noChangeArrowheads="1"/>
            </p:cNvSpPr>
            <p:nvPr/>
          </p:nvSpPr>
          <p:spPr bwMode="auto">
            <a:xfrm>
              <a:off x="4848" y="2688"/>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FFCC"/>
                  </a:solidFill>
                </a:rPr>
                <a:t>2</a:t>
              </a:r>
              <a:endParaRPr lang="en-US" altLang="en-US">
                <a:solidFill>
                  <a:srgbClr val="FFFFCC"/>
                </a:solidFill>
              </a:endParaRPr>
            </a:p>
          </p:txBody>
        </p:sp>
        <p:sp>
          <p:nvSpPr>
            <p:cNvPr id="23599" name="Rectangle 49"/>
            <p:cNvSpPr>
              <a:spLocks noChangeArrowheads="1"/>
            </p:cNvSpPr>
            <p:nvPr/>
          </p:nvSpPr>
          <p:spPr bwMode="auto">
            <a:xfrm>
              <a:off x="4343" y="2696"/>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FFCC"/>
                  </a:solidFill>
                </a:rPr>
                <a:t>2</a:t>
              </a:r>
              <a:endParaRPr lang="en-US" altLang="en-US">
                <a:solidFill>
                  <a:srgbClr val="FFFFCC"/>
                </a:solidFill>
              </a:endParaRPr>
            </a:p>
          </p:txBody>
        </p:sp>
        <p:sp>
          <p:nvSpPr>
            <p:cNvPr id="23600" name="Rectangle 50"/>
            <p:cNvSpPr>
              <a:spLocks noChangeArrowheads="1"/>
            </p:cNvSpPr>
            <p:nvPr/>
          </p:nvSpPr>
          <p:spPr bwMode="auto">
            <a:xfrm>
              <a:off x="3721" y="2852"/>
              <a:ext cx="1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FFCC"/>
                  </a:solidFill>
                </a:rPr>
                <a:t>total</a:t>
              </a:r>
              <a:endParaRPr lang="en-US" altLang="en-US">
                <a:solidFill>
                  <a:srgbClr val="FFFFCC"/>
                </a:solidFill>
              </a:endParaRPr>
            </a:p>
          </p:txBody>
        </p:sp>
        <p:sp>
          <p:nvSpPr>
            <p:cNvPr id="23601" name="Rectangle 51"/>
            <p:cNvSpPr>
              <a:spLocks noChangeArrowheads="1"/>
            </p:cNvSpPr>
            <p:nvPr/>
          </p:nvSpPr>
          <p:spPr bwMode="auto">
            <a:xfrm>
              <a:off x="5040" y="273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CC"/>
                  </a:solidFill>
                </a:rPr>
                <a:t>2</a:t>
              </a:r>
            </a:p>
          </p:txBody>
        </p:sp>
        <p:sp>
          <p:nvSpPr>
            <p:cNvPr id="23602" name="Rectangle 52"/>
            <p:cNvSpPr>
              <a:spLocks noChangeArrowheads="1"/>
            </p:cNvSpPr>
            <p:nvPr/>
          </p:nvSpPr>
          <p:spPr bwMode="auto">
            <a:xfrm>
              <a:off x="5184" y="2736"/>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FFFFCC"/>
                  </a:solidFill>
                </a:rPr>
                <a:t>E</a:t>
              </a:r>
              <a:endParaRPr lang="en-US" altLang="en-US">
                <a:solidFill>
                  <a:srgbClr val="FFFFCC"/>
                </a:solidFill>
              </a:endParaRPr>
            </a:p>
          </p:txBody>
        </p:sp>
        <p:sp>
          <p:nvSpPr>
            <p:cNvPr id="23603" name="Rectangle 53"/>
            <p:cNvSpPr>
              <a:spLocks noChangeArrowheads="1"/>
            </p:cNvSpPr>
            <p:nvPr/>
          </p:nvSpPr>
          <p:spPr bwMode="auto">
            <a:xfrm>
              <a:off x="4656" y="2736"/>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FFFFCC"/>
                  </a:solidFill>
                </a:rPr>
                <a:t>E</a:t>
              </a:r>
              <a:endParaRPr lang="en-US" altLang="en-US">
                <a:solidFill>
                  <a:srgbClr val="FFFFCC"/>
                </a:solidFill>
              </a:endParaRPr>
            </a:p>
          </p:txBody>
        </p:sp>
        <p:sp>
          <p:nvSpPr>
            <p:cNvPr id="23604" name="Rectangle 54"/>
            <p:cNvSpPr>
              <a:spLocks noChangeArrowheads="1"/>
            </p:cNvSpPr>
            <p:nvPr/>
          </p:nvSpPr>
          <p:spPr bwMode="auto">
            <a:xfrm>
              <a:off x="4176" y="2736"/>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FFFFCC"/>
                  </a:solidFill>
                </a:rPr>
                <a:t>E</a:t>
              </a:r>
              <a:endParaRPr lang="en-US" altLang="en-US">
                <a:solidFill>
                  <a:srgbClr val="FFFFCC"/>
                </a:solidFill>
              </a:endParaRPr>
            </a:p>
          </p:txBody>
        </p:sp>
        <p:sp>
          <p:nvSpPr>
            <p:cNvPr id="23605" name="Rectangle 55"/>
            <p:cNvSpPr>
              <a:spLocks noChangeArrowheads="1"/>
            </p:cNvSpPr>
            <p:nvPr/>
          </p:nvSpPr>
          <p:spPr bwMode="auto">
            <a:xfrm>
              <a:off x="3657" y="273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FFFFCC"/>
                  </a:solidFill>
                </a:rPr>
                <a:t>I</a:t>
              </a:r>
              <a:endParaRPr lang="en-US" altLang="en-US">
                <a:solidFill>
                  <a:srgbClr val="FFFFCC"/>
                </a:solidFill>
              </a:endParaRPr>
            </a:p>
          </p:txBody>
        </p:sp>
        <p:sp>
          <p:nvSpPr>
            <p:cNvPr id="23606" name="Rectangle 56"/>
            <p:cNvSpPr>
              <a:spLocks noChangeArrowheads="1"/>
            </p:cNvSpPr>
            <p:nvPr/>
          </p:nvSpPr>
          <p:spPr bwMode="auto">
            <a:xfrm>
              <a:off x="4932" y="2711"/>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CC"/>
                  </a:solidFill>
                  <a:latin typeface="Symbol" panose="05050102010706020507" pitchFamily="18" charset="2"/>
                </a:rPr>
                <a:t>=</a:t>
              </a:r>
              <a:endParaRPr lang="en-US" altLang="en-US">
                <a:solidFill>
                  <a:srgbClr val="FFFFCC"/>
                </a:solidFill>
              </a:endParaRPr>
            </a:p>
          </p:txBody>
        </p:sp>
        <p:sp>
          <p:nvSpPr>
            <p:cNvPr id="23607" name="Rectangle 57"/>
            <p:cNvSpPr>
              <a:spLocks noChangeArrowheads="1"/>
            </p:cNvSpPr>
            <p:nvPr/>
          </p:nvSpPr>
          <p:spPr bwMode="auto">
            <a:xfrm>
              <a:off x="4464" y="2736"/>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CC"/>
                  </a:solidFill>
                  <a:latin typeface="Symbol" panose="05050102010706020507" pitchFamily="18" charset="2"/>
                </a:rPr>
                <a:t>+</a:t>
              </a:r>
              <a:endParaRPr lang="en-US" altLang="en-US">
                <a:solidFill>
                  <a:srgbClr val="FFFFCC"/>
                </a:solidFill>
              </a:endParaRPr>
            </a:p>
          </p:txBody>
        </p:sp>
        <p:sp>
          <p:nvSpPr>
            <p:cNvPr id="23608" name="Rectangle 58"/>
            <p:cNvSpPr>
              <a:spLocks noChangeArrowheads="1"/>
            </p:cNvSpPr>
            <p:nvPr/>
          </p:nvSpPr>
          <p:spPr bwMode="auto">
            <a:xfrm>
              <a:off x="4013" y="2711"/>
              <a:ext cx="13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CC"/>
                  </a:solidFill>
                  <a:latin typeface="Symbol" panose="05050102010706020507" pitchFamily="18" charset="2"/>
                </a:rPr>
                <a:t>µ</a:t>
              </a:r>
              <a:endParaRPr lang="en-US" altLang="en-US">
                <a:solidFill>
                  <a:srgbClr val="FFFFCC"/>
                </a:solidFill>
              </a:endParaRPr>
            </a:p>
          </p:txBody>
        </p:sp>
      </p:grpSp>
      <p:grpSp>
        <p:nvGrpSpPr>
          <p:cNvPr id="23575" name="Group 40"/>
          <p:cNvGrpSpPr>
            <a:grpSpLocks/>
          </p:cNvGrpSpPr>
          <p:nvPr/>
        </p:nvGrpSpPr>
        <p:grpSpPr bwMode="auto">
          <a:xfrm>
            <a:off x="700088" y="4267200"/>
            <a:ext cx="2541587" cy="473075"/>
            <a:chOff x="441" y="2688"/>
            <a:chExt cx="1601" cy="298"/>
          </a:xfrm>
        </p:grpSpPr>
        <p:sp>
          <p:nvSpPr>
            <p:cNvPr id="23576" name="Line 25"/>
            <p:cNvSpPr>
              <a:spLocks noChangeShapeType="1"/>
            </p:cNvSpPr>
            <p:nvPr/>
          </p:nvSpPr>
          <p:spPr bwMode="auto">
            <a:xfrm>
              <a:off x="960"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7" name="Line 26"/>
            <p:cNvSpPr>
              <a:spLocks noChangeShapeType="1"/>
            </p:cNvSpPr>
            <p:nvPr/>
          </p:nvSpPr>
          <p:spPr bwMode="auto">
            <a:xfrm>
              <a:off x="1440"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8" name="Line 27"/>
            <p:cNvSpPr>
              <a:spLocks noChangeShapeType="1"/>
            </p:cNvSpPr>
            <p:nvPr/>
          </p:nvSpPr>
          <p:spPr bwMode="auto">
            <a:xfrm>
              <a:off x="1824"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9" name="Line 28"/>
            <p:cNvSpPr>
              <a:spLocks noChangeShapeType="1"/>
            </p:cNvSpPr>
            <p:nvPr/>
          </p:nvSpPr>
          <p:spPr bwMode="auto">
            <a:xfrm>
              <a:off x="1968" y="2736"/>
              <a:ext cx="1" cy="214"/>
            </a:xfrm>
            <a:prstGeom prst="line">
              <a:avLst/>
            </a:prstGeom>
            <a:noFill/>
            <a:ln w="635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0" name="Rectangle 29"/>
            <p:cNvSpPr>
              <a:spLocks noChangeArrowheads="1"/>
            </p:cNvSpPr>
            <p:nvPr/>
          </p:nvSpPr>
          <p:spPr bwMode="auto">
            <a:xfrm>
              <a:off x="1986" y="2696"/>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FFCC"/>
                  </a:solidFill>
                </a:rPr>
                <a:t>2</a:t>
              </a:r>
              <a:endParaRPr lang="en-US" altLang="en-US">
                <a:solidFill>
                  <a:srgbClr val="FFFFCC"/>
                </a:solidFill>
              </a:endParaRPr>
            </a:p>
          </p:txBody>
        </p:sp>
        <p:sp>
          <p:nvSpPr>
            <p:cNvPr id="23581" name="Rectangle 30"/>
            <p:cNvSpPr>
              <a:spLocks noChangeArrowheads="1"/>
            </p:cNvSpPr>
            <p:nvPr/>
          </p:nvSpPr>
          <p:spPr bwMode="auto">
            <a:xfrm>
              <a:off x="1488" y="2688"/>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FFCC"/>
                  </a:solidFill>
                </a:rPr>
                <a:t>2</a:t>
              </a:r>
              <a:endParaRPr lang="en-US" altLang="en-US">
                <a:solidFill>
                  <a:srgbClr val="FFFFCC"/>
                </a:solidFill>
              </a:endParaRPr>
            </a:p>
          </p:txBody>
        </p:sp>
        <p:sp>
          <p:nvSpPr>
            <p:cNvPr id="23582" name="Rectangle 31"/>
            <p:cNvSpPr>
              <a:spLocks noChangeArrowheads="1"/>
            </p:cNvSpPr>
            <p:nvPr/>
          </p:nvSpPr>
          <p:spPr bwMode="auto">
            <a:xfrm>
              <a:off x="505" y="2852"/>
              <a:ext cx="19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solidFill>
                    <a:srgbClr val="FFFFCC"/>
                  </a:solidFill>
                </a:rPr>
                <a:t>total</a:t>
              </a:r>
              <a:endParaRPr lang="en-US" altLang="en-US">
                <a:solidFill>
                  <a:srgbClr val="FFFFCC"/>
                </a:solidFill>
              </a:endParaRPr>
            </a:p>
          </p:txBody>
        </p:sp>
        <p:sp>
          <p:nvSpPr>
            <p:cNvPr id="23583" name="Rectangle 32"/>
            <p:cNvSpPr>
              <a:spLocks noChangeArrowheads="1"/>
            </p:cNvSpPr>
            <p:nvPr/>
          </p:nvSpPr>
          <p:spPr bwMode="auto">
            <a:xfrm>
              <a:off x="1728" y="273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CC"/>
                  </a:solidFill>
                </a:rPr>
                <a:t>4</a:t>
              </a:r>
            </a:p>
          </p:txBody>
        </p:sp>
        <p:sp>
          <p:nvSpPr>
            <p:cNvPr id="23584" name="Rectangle 33"/>
            <p:cNvSpPr>
              <a:spLocks noChangeArrowheads="1"/>
            </p:cNvSpPr>
            <p:nvPr/>
          </p:nvSpPr>
          <p:spPr bwMode="auto">
            <a:xfrm>
              <a:off x="1846" y="2733"/>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FFFFCC"/>
                  </a:solidFill>
                </a:rPr>
                <a:t>E</a:t>
              </a:r>
              <a:endParaRPr lang="en-US" altLang="en-US">
                <a:solidFill>
                  <a:srgbClr val="FFFFCC"/>
                </a:solidFill>
              </a:endParaRPr>
            </a:p>
          </p:txBody>
        </p:sp>
        <p:sp>
          <p:nvSpPr>
            <p:cNvPr id="23585" name="Rectangle 34"/>
            <p:cNvSpPr>
              <a:spLocks noChangeArrowheads="1"/>
            </p:cNvSpPr>
            <p:nvPr/>
          </p:nvSpPr>
          <p:spPr bwMode="auto">
            <a:xfrm>
              <a:off x="1292" y="2733"/>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FFFFCC"/>
                  </a:solidFill>
                </a:rPr>
                <a:t>E</a:t>
              </a:r>
              <a:endParaRPr lang="en-US" altLang="en-US">
                <a:solidFill>
                  <a:srgbClr val="FFFFCC"/>
                </a:solidFill>
              </a:endParaRPr>
            </a:p>
          </p:txBody>
        </p:sp>
        <p:sp>
          <p:nvSpPr>
            <p:cNvPr id="23586" name="Rectangle 35"/>
            <p:cNvSpPr>
              <a:spLocks noChangeArrowheads="1"/>
            </p:cNvSpPr>
            <p:nvPr/>
          </p:nvSpPr>
          <p:spPr bwMode="auto">
            <a:xfrm>
              <a:off x="986" y="2733"/>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FFFFCC"/>
                  </a:solidFill>
                </a:rPr>
                <a:t>E</a:t>
              </a:r>
              <a:endParaRPr lang="en-US" altLang="en-US">
                <a:solidFill>
                  <a:srgbClr val="FFFFCC"/>
                </a:solidFill>
              </a:endParaRPr>
            </a:p>
          </p:txBody>
        </p:sp>
        <p:sp>
          <p:nvSpPr>
            <p:cNvPr id="23587" name="Rectangle 36"/>
            <p:cNvSpPr>
              <a:spLocks noChangeArrowheads="1"/>
            </p:cNvSpPr>
            <p:nvPr/>
          </p:nvSpPr>
          <p:spPr bwMode="auto">
            <a:xfrm>
              <a:off x="441" y="273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rgbClr val="FFFFCC"/>
                  </a:solidFill>
                </a:rPr>
                <a:t>I</a:t>
              </a:r>
              <a:endParaRPr lang="en-US" altLang="en-US">
                <a:solidFill>
                  <a:srgbClr val="FFFFCC"/>
                </a:solidFill>
              </a:endParaRPr>
            </a:p>
          </p:txBody>
        </p:sp>
        <p:sp>
          <p:nvSpPr>
            <p:cNvPr id="23588" name="Rectangle 37"/>
            <p:cNvSpPr>
              <a:spLocks noChangeArrowheads="1"/>
            </p:cNvSpPr>
            <p:nvPr/>
          </p:nvSpPr>
          <p:spPr bwMode="auto">
            <a:xfrm>
              <a:off x="1588" y="2711"/>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CC"/>
                  </a:solidFill>
                  <a:latin typeface="Symbol" panose="05050102010706020507" pitchFamily="18" charset="2"/>
                </a:rPr>
                <a:t>=</a:t>
              </a:r>
              <a:endParaRPr lang="en-US" altLang="en-US">
                <a:solidFill>
                  <a:srgbClr val="FFFFCC"/>
                </a:solidFill>
              </a:endParaRPr>
            </a:p>
          </p:txBody>
        </p:sp>
        <p:sp>
          <p:nvSpPr>
            <p:cNvPr id="23589" name="Rectangle 38"/>
            <p:cNvSpPr>
              <a:spLocks noChangeArrowheads="1"/>
            </p:cNvSpPr>
            <p:nvPr/>
          </p:nvSpPr>
          <p:spPr bwMode="auto">
            <a:xfrm>
              <a:off x="1164" y="2711"/>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CC"/>
                  </a:solidFill>
                  <a:latin typeface="Symbol" panose="05050102010706020507" pitchFamily="18" charset="2"/>
                </a:rPr>
                <a:t>+</a:t>
              </a:r>
              <a:endParaRPr lang="en-US" altLang="en-US">
                <a:solidFill>
                  <a:srgbClr val="FFFFCC"/>
                </a:solidFill>
              </a:endParaRPr>
            </a:p>
          </p:txBody>
        </p:sp>
        <p:sp>
          <p:nvSpPr>
            <p:cNvPr id="23590" name="Rectangle 39"/>
            <p:cNvSpPr>
              <a:spLocks noChangeArrowheads="1"/>
            </p:cNvSpPr>
            <p:nvPr/>
          </p:nvSpPr>
          <p:spPr bwMode="auto">
            <a:xfrm>
              <a:off x="797" y="2711"/>
              <a:ext cx="13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FFCC"/>
                  </a:solidFill>
                  <a:latin typeface="Symbol" panose="05050102010706020507" pitchFamily="18" charset="2"/>
                </a:rPr>
                <a:t>µ</a:t>
              </a:r>
              <a:endParaRPr lang="en-US" altLang="en-US">
                <a:solidFill>
                  <a:srgbClr val="FFFFCC"/>
                </a:solidFill>
              </a:endParaRPr>
            </a:p>
          </p:txBody>
        </p:sp>
      </p:grpSp>
    </p:spTree>
    <p:extLst>
      <p:ext uri="{BB962C8B-B14F-4D97-AF65-F5344CB8AC3E}">
        <p14:creationId xmlns:p14="http://schemas.microsoft.com/office/powerpoint/2010/main" val="924018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85800" y="381000"/>
            <a:ext cx="7772400" cy="1143000"/>
          </a:xfrm>
          <a:noFill/>
        </p:spPr>
        <p:txBody>
          <a:bodyPr/>
          <a:lstStyle/>
          <a:p>
            <a:r>
              <a:rPr lang="en-US" altLang="en-US" sz="3600" b="1" i="0" dirty="0" smtClean="0"/>
              <a:t>Isotropic scattering</a:t>
            </a:r>
            <a:br>
              <a:rPr lang="en-US" altLang="en-US" sz="3600" b="1" i="0" dirty="0" smtClean="0"/>
            </a:br>
            <a:endParaRPr lang="en-US" altLang="en-US" sz="3600" b="1" i="0" dirty="0" smtClean="0"/>
          </a:p>
        </p:txBody>
      </p:sp>
      <p:sp>
        <p:nvSpPr>
          <p:cNvPr id="24579" name="Rectangle 1027"/>
          <p:cNvSpPr>
            <a:spLocks noGrp="1" noChangeArrowheads="1"/>
          </p:cNvSpPr>
          <p:nvPr>
            <p:ph idx="1"/>
          </p:nvPr>
        </p:nvSpPr>
        <p:spPr bwMode="auto">
          <a:xfrm>
            <a:off x="457200" y="4038600"/>
            <a:ext cx="82296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00000"/>
              </a:lnSpc>
              <a:spcBef>
                <a:spcPct val="0"/>
              </a:spcBef>
              <a:buNone/>
            </a:pPr>
            <a:r>
              <a:rPr lang="en-US" altLang="en-US" sz="2400" b="0" dirty="0" smtClean="0">
                <a:latin typeface="Times New Roman" panose="02020603050405020304" pitchFamily="18" charset="0"/>
              </a:rPr>
              <a:t>For particles much smaller than the wavelength of the incident </a:t>
            </a:r>
          </a:p>
          <a:p>
            <a:pPr marL="0" indent="0">
              <a:lnSpc>
                <a:spcPct val="100000"/>
              </a:lnSpc>
              <a:spcBef>
                <a:spcPct val="0"/>
              </a:spcBef>
              <a:buNone/>
            </a:pPr>
            <a:r>
              <a:rPr lang="en-US" altLang="en-US" sz="2400" b="0" dirty="0" smtClean="0">
                <a:latin typeface="Times New Roman" panose="02020603050405020304" pitchFamily="18" charset="0"/>
              </a:rPr>
              <a:t>light ( &lt;10 nm for </a:t>
            </a:r>
            <a:r>
              <a:rPr lang="en-US" altLang="en-US" sz="2400" b="0" dirty="0" smtClean="0">
                <a:latin typeface="Symbol" panose="05050102010706020507" pitchFamily="18" charset="2"/>
              </a:rPr>
              <a:t>l</a:t>
            </a:r>
            <a:r>
              <a:rPr lang="en-US" altLang="en-US" sz="2400" b="0" dirty="0" smtClean="0">
                <a:latin typeface="Times New Roman" panose="02020603050405020304" pitchFamily="18" charset="0"/>
              </a:rPr>
              <a:t> = 690 nm), the amount of radiation scattered</a:t>
            </a:r>
          </a:p>
          <a:p>
            <a:pPr marL="0" indent="0">
              <a:lnSpc>
                <a:spcPct val="100000"/>
              </a:lnSpc>
              <a:spcBef>
                <a:spcPct val="0"/>
              </a:spcBef>
              <a:buNone/>
            </a:pPr>
            <a:r>
              <a:rPr lang="en-US" altLang="en-US" sz="2400" b="0" dirty="0" smtClean="0">
                <a:latin typeface="Times New Roman" panose="02020603050405020304" pitchFamily="18" charset="0"/>
              </a:rPr>
              <a:t>into each angle is the same in the  plane perpendicular to the </a:t>
            </a:r>
          </a:p>
          <a:p>
            <a:pPr marL="0" indent="0">
              <a:lnSpc>
                <a:spcPct val="100000"/>
              </a:lnSpc>
              <a:spcBef>
                <a:spcPct val="0"/>
              </a:spcBef>
              <a:buNone/>
            </a:pPr>
            <a:r>
              <a:rPr lang="en-US" altLang="en-US" sz="2400" b="0" dirty="0" smtClean="0">
                <a:latin typeface="Times New Roman" panose="02020603050405020304" pitchFamily="18" charset="0"/>
              </a:rPr>
              <a:t>polarization.</a:t>
            </a:r>
          </a:p>
          <a:p>
            <a:endParaRPr lang="en-US" altLang="en-US" dirty="0" smtClean="0"/>
          </a:p>
        </p:txBody>
      </p:sp>
      <p:sp>
        <p:nvSpPr>
          <p:cNvPr id="2" name="Slide Number Placeholder 1"/>
          <p:cNvSpPr>
            <a:spLocks noGrp="1"/>
          </p:cNvSpPr>
          <p:nvPr>
            <p:ph type="sldNum" sz="quarter" idx="12"/>
          </p:nvPr>
        </p:nvSpPr>
        <p:spPr/>
        <p:txBody>
          <a:bodyPr/>
          <a:lstStyle/>
          <a:p>
            <a:pPr>
              <a:defRPr/>
            </a:pPr>
            <a:fld id="{B490A7AB-A166-499C-AA4C-9FE937EAC17B}" type="slidenum">
              <a:rPr lang="en-US" smtClean="0"/>
              <a:pPr>
                <a:defRPr/>
              </a:pPr>
              <a:t>36</a:t>
            </a:fld>
            <a:endParaRPr lang="en-US"/>
          </a:p>
        </p:txBody>
      </p:sp>
      <p:pic>
        <p:nvPicPr>
          <p:cNvPr id="24580" name="Picture 1028" descr="isotrop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752600"/>
            <a:ext cx="85471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17676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a:noFill/>
        </p:spPr>
        <p:txBody>
          <a:bodyPr/>
          <a:lstStyle/>
          <a:p>
            <a:r>
              <a:rPr lang="en-US" altLang="en-US" sz="3600" b="1" i="0" dirty="0" smtClean="0"/>
              <a:t>Angular dependence of light scattering</a:t>
            </a:r>
            <a:r>
              <a:rPr lang="en-US" altLang="en-US" b="1" i="0" dirty="0" smtClean="0"/>
              <a:t/>
            </a:r>
            <a:br>
              <a:rPr lang="en-US" altLang="en-US" b="1" i="0" dirty="0" smtClean="0"/>
            </a:br>
            <a:endParaRPr lang="en-US" altLang="en-US" b="1" i="0" dirty="0" smtClean="0"/>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pPr>
                <a:defRPr/>
              </a:pPr>
              <a:t>37</a:t>
            </a:fld>
            <a:endParaRPr lang="en-US"/>
          </a:p>
        </p:txBody>
      </p:sp>
      <p:pic>
        <p:nvPicPr>
          <p:cNvPr id="25603" name="Picture 4" descr="angular depen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52" y="1367017"/>
            <a:ext cx="45720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p:cNvSpPr txBox="1">
            <a:spLocks noChangeArrowheads="1"/>
          </p:cNvSpPr>
          <p:nvPr/>
        </p:nvSpPr>
        <p:spPr bwMode="auto">
          <a:xfrm>
            <a:off x="5867400" y="1361896"/>
            <a:ext cx="19928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detector at 0°</a:t>
            </a:r>
          </a:p>
          <a:p>
            <a:pPr algn="l"/>
            <a:r>
              <a:rPr lang="en-US" altLang="en-US" dirty="0"/>
              <a:t>scattered light </a:t>
            </a:r>
          </a:p>
          <a:p>
            <a:pPr algn="l"/>
            <a:r>
              <a:rPr lang="en-US" altLang="en-US" dirty="0"/>
              <a:t>in phase</a:t>
            </a:r>
          </a:p>
        </p:txBody>
      </p:sp>
      <p:sp>
        <p:nvSpPr>
          <p:cNvPr id="25605" name="Text Box 8"/>
          <p:cNvSpPr txBox="1">
            <a:spLocks noChangeArrowheads="1"/>
          </p:cNvSpPr>
          <p:nvPr/>
        </p:nvSpPr>
        <p:spPr bwMode="auto">
          <a:xfrm>
            <a:off x="5181600" y="2890907"/>
            <a:ext cx="35942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detector at </a:t>
            </a:r>
            <a:r>
              <a:rPr lang="en-US" altLang="en-US" i="1" dirty="0">
                <a:latin typeface="Symbol" panose="05050102010706020507" pitchFamily="18" charset="2"/>
              </a:rPr>
              <a:t>q, </a:t>
            </a:r>
            <a:r>
              <a:rPr lang="en-US" altLang="en-US" dirty="0"/>
              <a:t>scattered light</a:t>
            </a:r>
          </a:p>
          <a:p>
            <a:pPr algn="l"/>
            <a:r>
              <a:rPr lang="en-US" altLang="en-US" dirty="0"/>
              <a:t>out-of-phase</a:t>
            </a:r>
          </a:p>
        </p:txBody>
      </p:sp>
      <p:sp>
        <p:nvSpPr>
          <p:cNvPr id="25606" name="Text Box 6"/>
          <p:cNvSpPr txBox="1">
            <a:spLocks noChangeArrowheads="1"/>
          </p:cNvSpPr>
          <p:nvPr/>
        </p:nvSpPr>
        <p:spPr bwMode="auto">
          <a:xfrm>
            <a:off x="152400" y="4038600"/>
            <a:ext cx="48526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Intramolecular interference leads to a </a:t>
            </a:r>
          </a:p>
          <a:p>
            <a:pPr algn="l"/>
            <a:r>
              <a:rPr lang="en-US" altLang="en-US" dirty="0"/>
              <a:t>reduction in scattering intensity as the</a:t>
            </a:r>
          </a:p>
          <a:p>
            <a:pPr algn="l"/>
            <a:r>
              <a:rPr lang="en-US" altLang="en-US" dirty="0"/>
              <a:t>scattering angle increases.</a:t>
            </a:r>
          </a:p>
        </p:txBody>
      </p:sp>
      <p:graphicFrame>
        <p:nvGraphicFramePr>
          <p:cNvPr id="25607" name="Object 7"/>
          <p:cNvGraphicFramePr>
            <a:graphicFrameLocks noChangeAspect="1"/>
          </p:cNvGraphicFramePr>
          <p:nvPr>
            <p:extLst>
              <p:ext uri="{D42A27DB-BD31-4B8C-83A1-F6EECF244321}">
                <p14:modId xmlns:p14="http://schemas.microsoft.com/office/powerpoint/2010/main" val="48251203"/>
              </p:ext>
            </p:extLst>
          </p:nvPr>
        </p:nvGraphicFramePr>
        <p:xfrm>
          <a:off x="889000" y="5334000"/>
          <a:ext cx="3454400" cy="838200"/>
        </p:xfrm>
        <a:graphic>
          <a:graphicData uri="http://schemas.openxmlformats.org/presentationml/2006/ole">
            <mc:AlternateContent xmlns:mc="http://schemas.openxmlformats.org/markup-compatibility/2006">
              <mc:Choice xmlns:v="urn:schemas-microsoft-com:vml" Requires="v">
                <p:oleObj spid="_x0000_s17424" name="Equation" r:id="rId5" imgW="3454400" imgH="838200" progId="Equation.3">
                  <p:embed/>
                </p:oleObj>
              </mc:Choice>
              <mc:Fallback>
                <p:oleObj name="Equation" r:id="rId5" imgW="3454400" imgH="838200" progId="Equation.3">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invGray">
                      <a:xfrm>
                        <a:off x="889000" y="5334000"/>
                        <a:ext cx="345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5608" name="Picture 9" descr="form factor grap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126" y="4038600"/>
            <a:ext cx="3200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10"/>
          <p:cNvSpPr>
            <a:spLocks noChangeArrowheads="1"/>
          </p:cNvSpPr>
          <p:nvPr/>
        </p:nvSpPr>
        <p:spPr bwMode="auto">
          <a:xfrm>
            <a:off x="762000" y="5257800"/>
            <a:ext cx="3581400" cy="990600"/>
          </a:xfrm>
          <a:prstGeom prst="rect">
            <a:avLst/>
          </a:prstGeom>
          <a:noFill/>
          <a:ln w="254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2122363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a:noFill/>
        </p:spPr>
        <p:txBody>
          <a:bodyPr/>
          <a:lstStyle/>
          <a:p>
            <a:r>
              <a:rPr lang="en-US" altLang="en-US" sz="3600" b="1" i="0" dirty="0" smtClean="0"/>
              <a:t>How SLS measures </a:t>
            </a:r>
            <a:r>
              <a:rPr lang="en-US" altLang="en-US" sz="3600" b="1" i="0" dirty="0" err="1" smtClean="0"/>
              <a:t>r</a:t>
            </a:r>
            <a:r>
              <a:rPr lang="en-US" altLang="en-US" sz="3600" b="1" i="0" baseline="-25000" dirty="0" err="1" smtClean="0"/>
              <a:t>g</a:t>
            </a:r>
            <a:r>
              <a:rPr lang="en-US" altLang="en-US" sz="3600" b="1" i="0" baseline="-25000" dirty="0" smtClean="0"/>
              <a:t/>
            </a:r>
            <a:br>
              <a:rPr lang="en-US" altLang="en-US" sz="3600" b="1" i="0" baseline="-25000" dirty="0" smtClean="0"/>
            </a:br>
            <a:endParaRPr lang="en-US" altLang="en-US" sz="3600" b="1" i="0" baseline="-25000" dirty="0" smtClean="0"/>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solidFill>
                  <a:schemeClr val="tx1"/>
                </a:solidFill>
              </a:rPr>
              <a:pPr>
                <a:defRPr/>
              </a:pPr>
              <a:t>38</a:t>
            </a:fld>
            <a:endParaRPr lang="en-US">
              <a:solidFill>
                <a:schemeClr val="tx1"/>
              </a:solidFill>
            </a:endParaRPr>
          </a:p>
        </p:txBody>
      </p:sp>
      <p:sp>
        <p:nvSpPr>
          <p:cNvPr id="26627" name="Text Box 5"/>
          <p:cNvSpPr txBox="1">
            <a:spLocks noChangeArrowheads="1"/>
          </p:cNvSpPr>
          <p:nvPr/>
        </p:nvSpPr>
        <p:spPr bwMode="auto">
          <a:xfrm>
            <a:off x="3962400" y="990600"/>
            <a:ext cx="46932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To calculate the angular distribution </a:t>
            </a:r>
          </a:p>
          <a:p>
            <a:pPr algn="l"/>
            <a:r>
              <a:rPr lang="en-US" altLang="en-US" dirty="0"/>
              <a:t>of scattered light, integrate over </a:t>
            </a:r>
          </a:p>
          <a:p>
            <a:pPr algn="l"/>
            <a:r>
              <a:rPr lang="en-US" altLang="en-US" dirty="0"/>
              <a:t>phase shifts from extended particle.</a:t>
            </a:r>
          </a:p>
        </p:txBody>
      </p:sp>
      <p:pic>
        <p:nvPicPr>
          <p:cNvPr id="26628" name="Picture 8" descr="rm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739775"/>
            <a:ext cx="334645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12"/>
          <p:cNvGrpSpPr>
            <a:grpSpLocks/>
          </p:cNvGrpSpPr>
          <p:nvPr/>
        </p:nvGrpSpPr>
        <p:grpSpPr bwMode="auto">
          <a:xfrm>
            <a:off x="304800" y="3581400"/>
            <a:ext cx="7842250" cy="2324100"/>
            <a:chOff x="192" y="2256"/>
            <a:chExt cx="4940" cy="1464"/>
          </a:xfrm>
        </p:grpSpPr>
        <p:sp>
          <p:nvSpPr>
            <p:cNvPr id="26631" name="Text Box 6"/>
            <p:cNvSpPr txBox="1">
              <a:spLocks noChangeArrowheads="1"/>
            </p:cNvSpPr>
            <p:nvPr/>
          </p:nvSpPr>
          <p:spPr bwMode="invGray">
            <a:xfrm>
              <a:off x="192" y="2592"/>
              <a:ext cx="278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Integrating over extended particle </a:t>
              </a:r>
            </a:p>
            <a:p>
              <a:pPr algn="l"/>
              <a:r>
                <a:rPr lang="en-US" altLang="en-US" dirty="0"/>
                <a:t>involves integrating over mass</a:t>
              </a:r>
            </a:p>
            <a:p>
              <a:pPr algn="l"/>
              <a:r>
                <a:rPr lang="en-US" altLang="en-US" dirty="0"/>
                <a:t>distribution.  </a:t>
              </a:r>
            </a:p>
          </p:txBody>
        </p:sp>
        <p:graphicFrame>
          <p:nvGraphicFramePr>
            <p:cNvPr id="26632" name="Object 7"/>
            <p:cNvGraphicFramePr>
              <a:graphicFrameLocks noChangeAspect="1"/>
            </p:cNvGraphicFramePr>
            <p:nvPr/>
          </p:nvGraphicFramePr>
          <p:xfrm>
            <a:off x="1680" y="3216"/>
            <a:ext cx="1112" cy="504"/>
          </p:xfrm>
          <a:graphic>
            <a:graphicData uri="http://schemas.openxmlformats.org/presentationml/2006/ole">
              <mc:AlternateContent xmlns:mc="http://schemas.openxmlformats.org/markup-compatibility/2006">
                <mc:Choice xmlns:v="urn:schemas-microsoft-com:vml" Requires="v">
                  <p:oleObj spid="_x0000_s18464" name="Equation" r:id="rId5" imgW="1765300" imgH="800100" progId="Equation.3">
                    <p:embed/>
                  </p:oleObj>
                </mc:Choice>
                <mc:Fallback>
                  <p:oleObj name="Equation" r:id="rId5" imgW="1765300" imgH="800100" progId="Equation.3">
                    <p:embed/>
                    <p:pic>
                      <p:nvPicPr>
                        <p:cNvPr id="0" name=""/>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invGray">
                        <a:xfrm>
                          <a:off x="1680" y="3216"/>
                          <a:ext cx="1112"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33" name="Picture 9" descr="rms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 y="2256"/>
              <a:ext cx="1820"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6630" name="Object 10"/>
          <p:cNvGraphicFramePr>
            <a:graphicFrameLocks noChangeAspect="1"/>
          </p:cNvGraphicFramePr>
          <p:nvPr>
            <p:extLst>
              <p:ext uri="{D42A27DB-BD31-4B8C-83A1-F6EECF244321}">
                <p14:modId xmlns:p14="http://schemas.microsoft.com/office/powerpoint/2010/main" val="3269527859"/>
              </p:ext>
            </p:extLst>
          </p:nvPr>
        </p:nvGraphicFramePr>
        <p:xfrm>
          <a:off x="4191000" y="2438400"/>
          <a:ext cx="4140200" cy="838200"/>
        </p:xfrm>
        <a:graphic>
          <a:graphicData uri="http://schemas.openxmlformats.org/presentationml/2006/ole">
            <mc:AlternateContent xmlns:mc="http://schemas.openxmlformats.org/markup-compatibility/2006">
              <mc:Choice xmlns:v="urn:schemas-microsoft-com:vml" Requires="v">
                <p:oleObj spid="_x0000_s18465" name="Equation" r:id="rId8" imgW="4140200" imgH="838200" progId="Equation.3">
                  <p:embed/>
                </p:oleObj>
              </mc:Choice>
              <mc:Fallback>
                <p:oleObj name="Equation" r:id="rId8" imgW="4140200" imgH="838200" progId="Equation.3">
                  <p:embed/>
                  <p:pic>
                    <p:nvPicPr>
                      <p:cNvPr id="0" name=""/>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invGray">
                      <a:xfrm>
                        <a:off x="4191000" y="2438400"/>
                        <a:ext cx="414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82586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a:noFill/>
        </p:spPr>
        <p:txBody>
          <a:bodyPr/>
          <a:lstStyle/>
          <a:p>
            <a:r>
              <a:rPr lang="en-US" altLang="en-US" sz="3600" b="1" i="0" dirty="0" smtClean="0"/>
              <a:t>Interpretation of </a:t>
            </a:r>
            <a:r>
              <a:rPr lang="en-US" altLang="en-US" sz="3600" b="1" i="0" dirty="0" err="1" smtClean="0"/>
              <a:t>r</a:t>
            </a:r>
            <a:r>
              <a:rPr lang="en-US" altLang="en-US" sz="3600" b="1" i="0" baseline="-25000" dirty="0" err="1" smtClean="0"/>
              <a:t>g</a:t>
            </a:r>
            <a:r>
              <a:rPr lang="en-US" altLang="en-US" sz="3600" b="1" i="0" baseline="-25000" dirty="0" smtClean="0"/>
              <a:t/>
            </a:r>
            <a:br>
              <a:rPr lang="en-US" altLang="en-US" sz="3600" b="1" i="0" baseline="-25000" dirty="0" smtClean="0"/>
            </a:br>
            <a:endParaRPr lang="en-US" altLang="en-US" sz="3600" b="1" i="0" baseline="-25000" dirty="0" smtClean="0"/>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solidFill>
                  <a:schemeClr val="tx1"/>
                </a:solidFill>
              </a:rPr>
              <a:pPr>
                <a:defRPr/>
              </a:pPr>
              <a:t>39</a:t>
            </a:fld>
            <a:endParaRPr lang="en-US">
              <a:solidFill>
                <a:schemeClr val="tx1"/>
              </a:solidFill>
            </a:endParaRPr>
          </a:p>
        </p:txBody>
      </p:sp>
      <p:pic>
        <p:nvPicPr>
          <p:cNvPr id="27651" name="Picture 3" descr="hollowsphe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21082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solidsph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733800"/>
            <a:ext cx="21082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3657600" y="1371600"/>
            <a:ext cx="198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hollow sphere:</a:t>
            </a:r>
          </a:p>
        </p:txBody>
      </p:sp>
      <p:sp>
        <p:nvSpPr>
          <p:cNvPr id="27654" name="Text Box 6"/>
          <p:cNvSpPr txBox="1">
            <a:spLocks noChangeArrowheads="1"/>
          </p:cNvSpPr>
          <p:nvPr/>
        </p:nvSpPr>
        <p:spPr bwMode="auto">
          <a:xfrm>
            <a:off x="2286000" y="5080000"/>
            <a:ext cx="173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solid sphere:</a:t>
            </a:r>
          </a:p>
        </p:txBody>
      </p:sp>
      <p:graphicFrame>
        <p:nvGraphicFramePr>
          <p:cNvPr id="27655" name="Object 7"/>
          <p:cNvGraphicFramePr>
            <a:graphicFrameLocks noChangeAspect="1"/>
          </p:cNvGraphicFramePr>
          <p:nvPr>
            <p:extLst>
              <p:ext uri="{D42A27DB-BD31-4B8C-83A1-F6EECF244321}">
                <p14:modId xmlns:p14="http://schemas.microsoft.com/office/powerpoint/2010/main" val="2684412538"/>
              </p:ext>
            </p:extLst>
          </p:nvPr>
        </p:nvGraphicFramePr>
        <p:xfrm>
          <a:off x="5715000" y="1371600"/>
          <a:ext cx="1092200" cy="482600"/>
        </p:xfrm>
        <a:graphic>
          <a:graphicData uri="http://schemas.openxmlformats.org/presentationml/2006/ole">
            <mc:AlternateContent xmlns:mc="http://schemas.openxmlformats.org/markup-compatibility/2006">
              <mc:Choice xmlns:v="urn:schemas-microsoft-com:vml" Requires="v">
                <p:oleObj spid="_x0000_s19503" name="Equation" r:id="rId6" imgW="1091726" imgH="482391" progId="Equation.3">
                  <p:embed/>
                </p:oleObj>
              </mc:Choice>
              <mc:Fallback>
                <p:oleObj name="Equation" r:id="rId6" imgW="1091726" imgH="482391" progId="Equation.3">
                  <p:embed/>
                  <p:pic>
                    <p:nvPicPr>
                      <p:cNvPr id="0" name=""/>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invGray">
                      <a:xfrm>
                        <a:off x="5715000" y="1371600"/>
                        <a:ext cx="109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6" name="Object 8"/>
          <p:cNvGraphicFramePr>
            <a:graphicFrameLocks noChangeAspect="1"/>
          </p:cNvGraphicFramePr>
          <p:nvPr>
            <p:extLst>
              <p:ext uri="{D42A27DB-BD31-4B8C-83A1-F6EECF244321}">
                <p14:modId xmlns:p14="http://schemas.microsoft.com/office/powerpoint/2010/main" val="2705235008"/>
              </p:ext>
            </p:extLst>
          </p:nvPr>
        </p:nvGraphicFramePr>
        <p:xfrm>
          <a:off x="4102100" y="5080000"/>
          <a:ext cx="1231900" cy="482600"/>
        </p:xfrm>
        <a:graphic>
          <a:graphicData uri="http://schemas.openxmlformats.org/presentationml/2006/ole">
            <mc:AlternateContent xmlns:mc="http://schemas.openxmlformats.org/markup-compatibility/2006">
              <mc:Choice xmlns:v="urn:schemas-microsoft-com:vml" Requires="v">
                <p:oleObj spid="_x0000_s19504" name="Equation" r:id="rId8" imgW="1231366" imgH="482391" progId="Equation.3">
                  <p:embed/>
                </p:oleObj>
              </mc:Choice>
              <mc:Fallback>
                <p:oleObj name="Equation" r:id="rId8" imgW="1231366" imgH="482391" progId="Equation.3">
                  <p:embed/>
                  <p:pic>
                    <p:nvPicPr>
                      <p:cNvPr id="0" name=""/>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invGray">
                      <a:xfrm>
                        <a:off x="4102100" y="5080000"/>
                        <a:ext cx="123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2005163389"/>
              </p:ext>
            </p:extLst>
          </p:nvPr>
        </p:nvGraphicFramePr>
        <p:xfrm>
          <a:off x="3721100" y="2895600"/>
          <a:ext cx="1765300" cy="800100"/>
        </p:xfrm>
        <a:graphic>
          <a:graphicData uri="http://schemas.openxmlformats.org/presentationml/2006/ole">
            <mc:AlternateContent xmlns:mc="http://schemas.openxmlformats.org/markup-compatibility/2006">
              <mc:Choice xmlns:v="urn:schemas-microsoft-com:vml" Requires="v">
                <p:oleObj spid="_x0000_s19505" name="Equation" r:id="rId10" imgW="1765300" imgH="800100" progId="Equation.3">
                  <p:embed/>
                </p:oleObj>
              </mc:Choice>
              <mc:Fallback>
                <p:oleObj name="Equation" r:id="rId10" imgW="1765300" imgH="800100" progId="Equation.3">
                  <p:embed/>
                  <p:pic>
                    <p:nvPicPr>
                      <p:cNvPr id="0" name=""/>
                      <p:cNvPicPr>
                        <a:picLocks noChangeAspect="1" noChangeArrowheads="1"/>
                      </p:cNvPicPr>
                      <p:nvPr/>
                    </p:nvPicPr>
                    <p:blipFill>
                      <a:blip r:embed="rId11">
                        <a:lum bright="100000"/>
                        <a:extLst>
                          <a:ext uri="{28A0092B-C50C-407E-A947-70E740481C1C}">
                            <a14:useLocalDpi xmlns:a14="http://schemas.microsoft.com/office/drawing/2010/main" val="0"/>
                          </a:ext>
                        </a:extLst>
                      </a:blip>
                      <a:srcRect/>
                      <a:stretch>
                        <a:fillRect/>
                      </a:stretch>
                    </p:blipFill>
                    <p:spPr bwMode="invGray">
                      <a:xfrm>
                        <a:off x="3721100" y="2895600"/>
                        <a:ext cx="1765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78195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Common Radius Definitions</a:t>
            </a:r>
          </a:p>
        </p:txBody>
      </p:sp>
      <p:sp>
        <p:nvSpPr>
          <p:cNvPr id="3" name="Content Placeholder 2"/>
          <p:cNvSpPr>
            <a:spLocks noGrp="1"/>
          </p:cNvSpPr>
          <p:nvPr>
            <p:ph idx="1"/>
          </p:nvPr>
        </p:nvSpPr>
        <p:spPr>
          <a:xfrm>
            <a:off x="457200" y="1600201"/>
            <a:ext cx="2895600" cy="4343400"/>
          </a:xfrm>
        </p:spPr>
        <p:txBody>
          <a:bodyPr/>
          <a:lstStyle/>
          <a:p>
            <a:endParaRPr lang="en-US" sz="1800" b="1" dirty="0" smtClean="0"/>
          </a:p>
          <a:p>
            <a:r>
              <a:rPr lang="en-US" sz="1800" b="1" dirty="0" smtClean="0"/>
              <a:t>Hydrodynamic </a:t>
            </a:r>
            <a:r>
              <a:rPr lang="en-US" sz="1800" b="1" dirty="0"/>
              <a:t>Radius (RH</a:t>
            </a:r>
            <a:r>
              <a:rPr lang="en-US" sz="1800" b="1" dirty="0" smtClean="0"/>
              <a:t>)</a:t>
            </a:r>
          </a:p>
          <a:p>
            <a:r>
              <a:rPr lang="en-US" sz="1800" b="1" dirty="0" smtClean="0"/>
              <a:t>Radius of Rotation (RR)</a:t>
            </a:r>
          </a:p>
          <a:p>
            <a:r>
              <a:rPr lang="en-US" sz="1800" b="1" dirty="0" smtClean="0"/>
              <a:t>Mass </a:t>
            </a:r>
            <a:r>
              <a:rPr lang="en-US" sz="1800" b="1" dirty="0"/>
              <a:t>Radius (RM</a:t>
            </a:r>
            <a:r>
              <a:rPr lang="en-US" sz="1800" b="1" dirty="0" smtClean="0"/>
              <a:t>)</a:t>
            </a:r>
          </a:p>
          <a:p>
            <a:r>
              <a:rPr lang="en-US" sz="1800" b="1" dirty="0"/>
              <a:t>Radius of Gyration (</a:t>
            </a:r>
            <a:r>
              <a:rPr lang="en-US" sz="1800" b="1" dirty="0" err="1"/>
              <a:t>Rg</a:t>
            </a:r>
            <a:r>
              <a:rPr lang="en-US" sz="1800" b="1" dirty="0" smtClean="0"/>
              <a:t>)</a:t>
            </a:r>
            <a:endParaRPr lang="en-US" sz="1800"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4</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469441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9541" y="5758935"/>
            <a:ext cx="7992509" cy="369332"/>
          </a:xfrm>
          <a:prstGeom prst="rect">
            <a:avLst/>
          </a:prstGeom>
          <a:noFill/>
        </p:spPr>
        <p:txBody>
          <a:bodyPr wrap="none" rtlCol="0">
            <a:spAutoFit/>
          </a:bodyPr>
          <a:lstStyle/>
          <a:p>
            <a:r>
              <a:rPr lang="en-US" dirty="0"/>
              <a:t>Comparison of hydrodynamic radius (RH) to other radii for </a:t>
            </a:r>
            <a:r>
              <a:rPr lang="en-US" dirty="0" smtClean="0"/>
              <a:t>lysozyme (From Malvern)</a:t>
            </a:r>
            <a:endParaRPr lang="en-US" dirty="0"/>
          </a:p>
        </p:txBody>
      </p:sp>
    </p:spTree>
    <p:extLst>
      <p:ext uri="{BB962C8B-B14F-4D97-AF65-F5344CB8AC3E}">
        <p14:creationId xmlns:p14="http://schemas.microsoft.com/office/powerpoint/2010/main" val="2281523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a:noFill/>
        </p:spPr>
        <p:txBody>
          <a:bodyPr/>
          <a:lstStyle/>
          <a:p>
            <a:r>
              <a:rPr lang="en-US" altLang="en-US" sz="3600" b="1" i="0" dirty="0" smtClean="0"/>
              <a:t>Molar mass and radius</a:t>
            </a:r>
          </a:p>
        </p:txBody>
      </p:sp>
      <p:sp>
        <p:nvSpPr>
          <p:cNvPr id="2" name="Slide Number Placeholder 1"/>
          <p:cNvSpPr>
            <a:spLocks noGrp="1"/>
          </p:cNvSpPr>
          <p:nvPr>
            <p:ph type="sldNum" sz="quarter" idx="12"/>
          </p:nvPr>
        </p:nvSpPr>
        <p:spPr/>
        <p:txBody>
          <a:bodyPr/>
          <a:lstStyle/>
          <a:p>
            <a:pPr>
              <a:defRPr/>
            </a:pPr>
            <a:fld id="{72CDD508-AB05-46C7-88DF-500227BA76BB}" type="slidenum">
              <a:rPr lang="en-US" smtClean="0"/>
              <a:pPr>
                <a:defRPr/>
              </a:pPr>
              <a:t>40</a:t>
            </a:fld>
            <a:endParaRPr lang="en-US"/>
          </a:p>
        </p:txBody>
      </p:sp>
      <p:sp>
        <p:nvSpPr>
          <p:cNvPr id="28675" name="Text Box 10"/>
          <p:cNvSpPr txBox="1">
            <a:spLocks noChangeArrowheads="1"/>
          </p:cNvSpPr>
          <p:nvPr/>
        </p:nvSpPr>
        <p:spPr bwMode="auto">
          <a:xfrm>
            <a:off x="6172200" y="2743200"/>
            <a:ext cx="2667000" cy="73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60000"/>
              </a:lnSpc>
              <a:spcBef>
                <a:spcPct val="50000"/>
              </a:spcBef>
            </a:pPr>
            <a:r>
              <a:rPr lang="en-US" altLang="en-US" dirty="0" err="1"/>
              <a:t>r</a:t>
            </a:r>
            <a:r>
              <a:rPr lang="en-US" altLang="en-US" baseline="-25000" dirty="0" err="1"/>
              <a:t>g</a:t>
            </a:r>
            <a:r>
              <a:rPr lang="en-US" altLang="en-US" dirty="0"/>
              <a:t> &lt; 10 nm </a:t>
            </a:r>
          </a:p>
          <a:p>
            <a:pPr algn="l">
              <a:lnSpc>
                <a:spcPct val="60000"/>
              </a:lnSpc>
              <a:spcBef>
                <a:spcPct val="50000"/>
              </a:spcBef>
            </a:pPr>
            <a:r>
              <a:rPr lang="en-US" altLang="en-US" dirty="0"/>
              <a:t>isotropic </a:t>
            </a:r>
            <a:r>
              <a:rPr lang="en-US" altLang="en-US" dirty="0" err="1"/>
              <a:t>scatterer</a:t>
            </a:r>
            <a:endParaRPr lang="en-US" altLang="en-US" baseline="-25000" dirty="0"/>
          </a:p>
        </p:txBody>
      </p:sp>
      <p:sp>
        <p:nvSpPr>
          <p:cNvPr id="28676" name="Text Box 18"/>
          <p:cNvSpPr txBox="1">
            <a:spLocks noChangeArrowheads="1"/>
          </p:cNvSpPr>
          <p:nvPr/>
        </p:nvSpPr>
        <p:spPr bwMode="auto">
          <a:xfrm>
            <a:off x="5867400" y="3810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err="1"/>
              <a:t>r</a:t>
            </a:r>
            <a:r>
              <a:rPr lang="en-US" altLang="en-US" baseline="-25000" dirty="0" err="1"/>
              <a:t>g</a:t>
            </a:r>
            <a:r>
              <a:rPr lang="en-US" altLang="en-US" dirty="0"/>
              <a:t> &gt; 10 nm</a:t>
            </a:r>
          </a:p>
        </p:txBody>
      </p:sp>
      <p:pic>
        <p:nvPicPr>
          <p:cNvPr id="28677" name="Picture 21" descr="sb-rad"/>
          <p:cNvPicPr>
            <a:picLocks noChangeAspect="1" noChangeArrowheads="1"/>
          </p:cNvPicPr>
          <p:nvPr/>
        </p:nvPicPr>
        <p:blipFill>
          <a:blip r:embed="rId3">
            <a:extLst>
              <a:ext uri="{28A0092B-C50C-407E-A947-70E740481C1C}">
                <a14:useLocalDpi xmlns:a14="http://schemas.microsoft.com/office/drawing/2010/main" val="0"/>
              </a:ext>
            </a:extLst>
          </a:blip>
          <a:srcRect l="11696" t="16707" r="9781" b="8354"/>
          <a:stretch>
            <a:fillRect/>
          </a:stretch>
        </p:blipFill>
        <p:spPr bwMode="auto">
          <a:xfrm>
            <a:off x="609600" y="1828800"/>
            <a:ext cx="39624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Line 12"/>
          <p:cNvSpPr>
            <a:spLocks noChangeShapeType="1"/>
          </p:cNvSpPr>
          <p:nvPr/>
        </p:nvSpPr>
        <p:spPr bwMode="auto">
          <a:xfrm>
            <a:off x="4419600" y="2438400"/>
            <a:ext cx="1676400" cy="609600"/>
          </a:xfrm>
          <a:prstGeom prst="line">
            <a:avLst/>
          </a:prstGeom>
          <a:noFill/>
          <a:ln w="25400">
            <a:solidFill>
              <a:srgbClr val="969696"/>
            </a:solidFill>
            <a:round/>
            <a:headEnd type="triangle"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Line 13"/>
          <p:cNvSpPr>
            <a:spLocks noChangeShapeType="1"/>
          </p:cNvSpPr>
          <p:nvPr/>
        </p:nvSpPr>
        <p:spPr bwMode="auto">
          <a:xfrm flipV="1">
            <a:off x="4419600" y="3048000"/>
            <a:ext cx="1676400" cy="1295400"/>
          </a:xfrm>
          <a:prstGeom prst="line">
            <a:avLst/>
          </a:prstGeom>
          <a:noFill/>
          <a:ln w="25400">
            <a:solidFill>
              <a:srgbClr val="969696"/>
            </a:solidFill>
            <a:round/>
            <a:headEnd type="triangle"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Line 15"/>
          <p:cNvSpPr>
            <a:spLocks noChangeShapeType="1"/>
          </p:cNvSpPr>
          <p:nvPr/>
        </p:nvSpPr>
        <p:spPr bwMode="auto">
          <a:xfrm>
            <a:off x="4419600" y="3657600"/>
            <a:ext cx="1600200" cy="381000"/>
          </a:xfrm>
          <a:prstGeom prst="line">
            <a:avLst/>
          </a:prstGeom>
          <a:noFill/>
          <a:ln w="25400">
            <a:solidFill>
              <a:srgbClr val="969696"/>
            </a:solidFill>
            <a:round/>
            <a:headEnd type="triangle"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14"/>
          <p:cNvSpPr>
            <a:spLocks noChangeShapeType="1"/>
          </p:cNvSpPr>
          <p:nvPr/>
        </p:nvSpPr>
        <p:spPr bwMode="auto">
          <a:xfrm flipV="1">
            <a:off x="4419600" y="4038600"/>
            <a:ext cx="1600200" cy="609600"/>
          </a:xfrm>
          <a:prstGeom prst="line">
            <a:avLst/>
          </a:prstGeom>
          <a:noFill/>
          <a:ln w="25400">
            <a:solidFill>
              <a:srgbClr val="969696"/>
            </a:solidFill>
            <a:round/>
            <a:headEnd type="triangle"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138777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7772400" cy="1143000"/>
          </a:xfrm>
          <a:noFill/>
        </p:spPr>
        <p:txBody>
          <a:bodyPr/>
          <a:lstStyle/>
          <a:p>
            <a:r>
              <a:rPr lang="en-US" altLang="en-US" sz="3600" b="1" i="0" dirty="0" smtClean="0"/>
              <a:t>Basic SLS principles</a:t>
            </a:r>
            <a:r>
              <a:rPr lang="en-US" altLang="en-US" sz="3600" b="1" i="0" dirty="0" smtClean="0">
                <a:solidFill>
                  <a:schemeClr val="tx1"/>
                </a:solidFill>
              </a:rPr>
              <a:t/>
            </a:r>
            <a:br>
              <a:rPr lang="en-US" altLang="en-US" sz="3600" b="1" i="0" dirty="0" smtClean="0">
                <a:solidFill>
                  <a:schemeClr val="tx1"/>
                </a:solidFill>
              </a:rPr>
            </a:br>
            <a:endParaRPr lang="en-US" altLang="en-US" sz="3600" b="1" i="0" dirty="0" smtClean="0">
              <a:solidFill>
                <a:schemeClr val="tx1"/>
              </a:solidFill>
            </a:endParaRPr>
          </a:p>
        </p:txBody>
      </p:sp>
      <p:sp>
        <p:nvSpPr>
          <p:cNvPr id="165891" name="Rectangle 3"/>
          <p:cNvSpPr>
            <a:spLocks noGrp="1" noChangeArrowheads="1"/>
          </p:cNvSpPr>
          <p:nvPr>
            <p:ph sz="half" idx="1"/>
          </p:nvPr>
        </p:nvSpPr>
        <p:spPr bwMode="auto">
          <a:xfrm>
            <a:off x="838200" y="1371600"/>
            <a:ext cx="7696200" cy="1295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00000"/>
              </a:lnSpc>
              <a:spcBef>
                <a:spcPct val="0"/>
              </a:spcBef>
            </a:pPr>
            <a:r>
              <a:rPr lang="en-US" altLang="en-US" sz="2400" dirty="0" smtClean="0">
                <a:latin typeface="Times New Roman" panose="02020603050405020304" pitchFamily="18" charset="0"/>
              </a:rPr>
              <a:t>Principle 1</a:t>
            </a:r>
          </a:p>
          <a:p>
            <a:pPr marL="0" indent="0">
              <a:lnSpc>
                <a:spcPct val="100000"/>
              </a:lnSpc>
              <a:spcBef>
                <a:spcPct val="0"/>
              </a:spcBef>
            </a:pPr>
            <a:r>
              <a:rPr lang="en-US" altLang="en-US" sz="2400" b="0" dirty="0" smtClean="0">
                <a:latin typeface="Times New Roman" panose="02020603050405020304" pitchFamily="18" charset="0"/>
              </a:rPr>
              <a:t>The amount of light scattered is directly proportional           to the product of the polymer molar mass and concentration.</a:t>
            </a:r>
          </a:p>
          <a:p>
            <a:pPr marL="0" indent="0"/>
            <a:endParaRPr lang="en-US" altLang="en-US" sz="1600" dirty="0" smtClean="0"/>
          </a:p>
        </p:txBody>
      </p:sp>
      <p:sp>
        <p:nvSpPr>
          <p:cNvPr id="165892" name="Rectangle 4"/>
          <p:cNvSpPr>
            <a:spLocks noGrp="1" noChangeArrowheads="1"/>
          </p:cNvSpPr>
          <p:nvPr>
            <p:ph sz="half" idx="2"/>
          </p:nvPr>
        </p:nvSpPr>
        <p:spPr bwMode="auto">
          <a:xfrm>
            <a:off x="838200" y="4038600"/>
            <a:ext cx="7543800" cy="137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00000"/>
              </a:lnSpc>
              <a:spcBef>
                <a:spcPct val="0"/>
              </a:spcBef>
            </a:pPr>
            <a:r>
              <a:rPr lang="en-US" altLang="en-US" sz="2400" dirty="0" smtClean="0">
                <a:latin typeface="Times New Roman" panose="02020603050405020304" pitchFamily="18" charset="0"/>
              </a:rPr>
              <a:t>Principle 2</a:t>
            </a:r>
          </a:p>
          <a:p>
            <a:pPr marL="0" indent="0">
              <a:lnSpc>
                <a:spcPct val="100000"/>
              </a:lnSpc>
              <a:spcBef>
                <a:spcPct val="0"/>
              </a:spcBef>
            </a:pPr>
            <a:r>
              <a:rPr lang="en-US" altLang="en-US" sz="2400" b="0" dirty="0" smtClean="0">
                <a:latin typeface="Times New Roman" panose="02020603050405020304" pitchFamily="18" charset="0"/>
              </a:rPr>
              <a:t>The angular variation of the scattered light is directly related to the size of the molecule.</a:t>
            </a:r>
          </a:p>
          <a:p>
            <a:pPr marL="0" indent="0"/>
            <a:endParaRPr lang="en-US" altLang="en-US" sz="1600" dirty="0" smtClean="0"/>
          </a:p>
        </p:txBody>
      </p:sp>
      <p:sp>
        <p:nvSpPr>
          <p:cNvPr id="2" name="Slide Number Placeholder 1"/>
          <p:cNvSpPr>
            <a:spLocks noGrp="1"/>
          </p:cNvSpPr>
          <p:nvPr>
            <p:ph type="sldNum" sz="quarter" idx="12"/>
          </p:nvPr>
        </p:nvSpPr>
        <p:spPr/>
        <p:txBody>
          <a:bodyPr/>
          <a:lstStyle/>
          <a:p>
            <a:pPr>
              <a:defRPr/>
            </a:pPr>
            <a:fld id="{72CDD508-AB05-46C7-88DF-500227BA76BB}" type="slidenum">
              <a:rPr lang="en-US" smtClean="0"/>
              <a:pPr>
                <a:defRPr/>
              </a:pPr>
              <a:t>41</a:t>
            </a:fld>
            <a:endParaRPr lang="en-US"/>
          </a:p>
        </p:txBody>
      </p:sp>
      <p:graphicFrame>
        <p:nvGraphicFramePr>
          <p:cNvPr id="165896" name="Object 8"/>
          <p:cNvGraphicFramePr>
            <a:graphicFrameLocks noChangeAspect="1"/>
          </p:cNvGraphicFramePr>
          <p:nvPr/>
        </p:nvGraphicFramePr>
        <p:xfrm>
          <a:off x="3276600" y="2743200"/>
          <a:ext cx="2311400" cy="838200"/>
        </p:xfrm>
        <a:graphic>
          <a:graphicData uri="http://schemas.openxmlformats.org/presentationml/2006/ole">
            <mc:AlternateContent xmlns:mc="http://schemas.openxmlformats.org/markup-compatibility/2006">
              <mc:Choice xmlns:v="urn:schemas-microsoft-com:vml" Requires="v">
                <p:oleObj spid="_x0000_s21521" name="Microsoft Equation 3.0" r:id="rId4" imgW="2311400" imgH="838200" progId="Equation.3">
                  <p:embed/>
                </p:oleObj>
              </mc:Choice>
              <mc:Fallback>
                <p:oleObj name="Microsoft Equation 3.0" r:id="rId4" imgW="2311400" imgH="838200" progId="Equation.3">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invGray">
                      <a:xfrm>
                        <a:off x="3276600" y="2743200"/>
                        <a:ext cx="2311400" cy="838200"/>
                      </a:xfrm>
                      <a:prstGeom prst="rect">
                        <a:avLst/>
                      </a:prstGeom>
                      <a:noFill/>
                      <a:ln w="254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21459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dissolve">
                                      <p:cBhvr>
                                        <p:cTn id="7" dur="500"/>
                                        <p:tgtEl>
                                          <p:spTgt spid="16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5891">
                                            <p:txEl>
                                              <p:pRg st="1" end="1"/>
                                            </p:txEl>
                                          </p:spTgt>
                                        </p:tgtEl>
                                        <p:attrNameLst>
                                          <p:attrName>style.visibility</p:attrName>
                                        </p:attrNameLst>
                                      </p:cBhvr>
                                      <p:to>
                                        <p:strVal val="visible"/>
                                      </p:to>
                                    </p:set>
                                    <p:animEffect transition="in" filter="dissolve">
                                      <p:cBhvr>
                                        <p:cTn id="12" dur="500"/>
                                        <p:tgtEl>
                                          <p:spTgt spid="165891">
                                            <p:txEl>
                                              <p:pRg st="1" end="1"/>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165896"/>
                                        </p:tgtEl>
                                        <p:attrNameLst>
                                          <p:attrName>style.visibility</p:attrName>
                                        </p:attrNameLst>
                                      </p:cBhvr>
                                      <p:to>
                                        <p:strVal val="visible"/>
                                      </p:to>
                                    </p:set>
                                    <p:animEffect transition="in" filter="dissolve">
                                      <p:cBhvr>
                                        <p:cTn id="16" dur="500"/>
                                        <p:tgtEl>
                                          <p:spTgt spid="1658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5892">
                                            <p:txEl>
                                              <p:pRg st="0" end="0"/>
                                            </p:txEl>
                                          </p:spTgt>
                                        </p:tgtEl>
                                        <p:attrNameLst>
                                          <p:attrName>style.visibility</p:attrName>
                                        </p:attrNameLst>
                                      </p:cBhvr>
                                      <p:to>
                                        <p:strVal val="visible"/>
                                      </p:to>
                                    </p:set>
                                    <p:animEffect transition="in" filter="dissolve">
                                      <p:cBhvr>
                                        <p:cTn id="21" dur="500"/>
                                        <p:tgtEl>
                                          <p:spTgt spid="165892">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5892">
                                            <p:txEl>
                                              <p:pRg st="1" end="1"/>
                                            </p:txEl>
                                          </p:spTgt>
                                        </p:tgtEl>
                                        <p:attrNameLst>
                                          <p:attrName>style.visibility</p:attrName>
                                        </p:attrNameLst>
                                      </p:cBhvr>
                                      <p:to>
                                        <p:strVal val="visible"/>
                                      </p:to>
                                    </p:set>
                                    <p:animEffect transition="in" filter="dissolve">
                                      <p:cBhvr>
                                        <p:cTn id="26" dur="500"/>
                                        <p:tgtEl>
                                          <p:spTgt spid="1658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P spid="16589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a:noFill/>
        </p:spPr>
        <p:txBody>
          <a:bodyPr/>
          <a:lstStyle/>
          <a:p>
            <a:r>
              <a:rPr lang="en-US" altLang="en-US" sz="3600" b="1" i="0" dirty="0" smtClean="0"/>
              <a:t>Basic SLS equation</a:t>
            </a:r>
            <a:br>
              <a:rPr lang="en-US" altLang="en-US" sz="3600" b="1" i="0" dirty="0" smtClean="0"/>
            </a:br>
            <a:endParaRPr lang="en-US" altLang="en-US" sz="3600" b="1" i="0" dirty="0" smtClean="0"/>
          </a:p>
        </p:txBody>
      </p:sp>
      <p:sp>
        <p:nvSpPr>
          <p:cNvPr id="30723" name="Rectangle 3"/>
          <p:cNvSpPr>
            <a:spLocks noGrp="1" noChangeArrowheads="1"/>
          </p:cNvSpPr>
          <p:nvPr>
            <p:ph sz="half" idx="1"/>
          </p:nvPr>
        </p:nvSpPr>
        <p:spPr bwMode="auto">
          <a:xfrm>
            <a:off x="990600" y="1219200"/>
            <a:ext cx="7391400" cy="99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00000"/>
              </a:lnSpc>
              <a:spcBef>
                <a:spcPct val="0"/>
              </a:spcBef>
            </a:pPr>
            <a:r>
              <a:rPr lang="en-US" altLang="en-US" sz="2400" b="0" dirty="0" smtClean="0">
                <a:latin typeface="Times New Roman" panose="02020603050405020304" pitchFamily="18" charset="0"/>
              </a:rPr>
              <a:t>In the Rayleigh-</a:t>
            </a:r>
            <a:r>
              <a:rPr lang="en-US" altLang="en-US" sz="2400" b="0" dirty="0" err="1" smtClean="0">
                <a:latin typeface="Times New Roman" panose="02020603050405020304" pitchFamily="18" charset="0"/>
              </a:rPr>
              <a:t>Gans</a:t>
            </a:r>
            <a:r>
              <a:rPr lang="en-US" altLang="en-US" sz="2400" b="0" dirty="0" smtClean="0">
                <a:latin typeface="Times New Roman" panose="02020603050405020304" pitchFamily="18" charset="0"/>
              </a:rPr>
              <a:t>-Debye limit, the two light scattering</a:t>
            </a:r>
          </a:p>
          <a:p>
            <a:pPr marL="0" indent="0">
              <a:lnSpc>
                <a:spcPct val="100000"/>
              </a:lnSpc>
              <a:spcBef>
                <a:spcPct val="0"/>
              </a:spcBef>
              <a:buNone/>
            </a:pPr>
            <a:r>
              <a:rPr lang="en-US" altLang="en-US" sz="2400" b="0" dirty="0" smtClean="0">
                <a:latin typeface="Times New Roman" panose="02020603050405020304" pitchFamily="18" charset="0"/>
              </a:rPr>
              <a:t>principles are embodied in the equation: </a:t>
            </a:r>
          </a:p>
          <a:p>
            <a:pPr marL="0" indent="0"/>
            <a:endParaRPr lang="en-US" altLang="en-US" sz="1600" dirty="0" smtClean="0"/>
          </a:p>
        </p:txBody>
      </p:sp>
      <p:sp>
        <p:nvSpPr>
          <p:cNvPr id="166916" name="Rectangle 4"/>
          <p:cNvSpPr>
            <a:spLocks noGrp="1" noChangeArrowheads="1"/>
          </p:cNvSpPr>
          <p:nvPr>
            <p:ph sz="half" idx="2"/>
          </p:nvPr>
        </p:nvSpPr>
        <p:spPr bwMode="auto">
          <a:xfrm>
            <a:off x="990600" y="3962400"/>
            <a:ext cx="7239000" cy="1676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00000"/>
              </a:lnSpc>
              <a:spcBef>
                <a:spcPct val="0"/>
              </a:spcBef>
            </a:pPr>
            <a:r>
              <a:rPr lang="en-US" altLang="en-US" sz="2400" b="0" dirty="0" smtClean="0">
                <a:latin typeface="Times New Roman" panose="02020603050405020304" pitchFamily="18" charset="0"/>
              </a:rPr>
              <a:t>This equation also contains a correction due to concentration </a:t>
            </a:r>
            <a:r>
              <a:rPr lang="en-US" altLang="en-US" sz="2400" b="0" i="1" dirty="0" smtClean="0">
                <a:latin typeface="Times New Roman" panose="02020603050405020304" pitchFamily="18" charset="0"/>
              </a:rPr>
              <a:t>c</a:t>
            </a:r>
            <a:r>
              <a:rPr lang="en-US" altLang="en-US" sz="2400" b="0" dirty="0" smtClean="0">
                <a:latin typeface="Times New Roman" panose="02020603050405020304" pitchFamily="18" charset="0"/>
              </a:rPr>
              <a:t>.  The correction is due to coherent </a:t>
            </a:r>
            <a:r>
              <a:rPr lang="en-US" altLang="en-US" sz="2400" b="0" i="1" dirty="0" smtClean="0">
                <a:latin typeface="Times New Roman" panose="02020603050405020304" pitchFamily="18" charset="0"/>
              </a:rPr>
              <a:t>inter</a:t>
            </a:r>
            <a:r>
              <a:rPr lang="en-US" altLang="en-US" sz="2400" b="0" dirty="0" smtClean="0">
                <a:latin typeface="Times New Roman" panose="02020603050405020304" pitchFamily="18" charset="0"/>
              </a:rPr>
              <a:t>molecular scattering, and contains information on the second virial coefficient.</a:t>
            </a:r>
            <a:endParaRPr lang="en-US" altLang="en-US" sz="2400" b="0" i="1" dirty="0" smtClean="0">
              <a:latin typeface="Times New Roman" panose="02020603050405020304" pitchFamily="18" charset="0"/>
            </a:endParaRPr>
          </a:p>
          <a:p>
            <a:pPr marL="0" indent="0"/>
            <a:endParaRPr lang="en-US" altLang="en-US" sz="1600" dirty="0" smtClean="0"/>
          </a:p>
        </p:txBody>
      </p:sp>
      <p:sp>
        <p:nvSpPr>
          <p:cNvPr id="2" name="Slide Number Placeholder 1"/>
          <p:cNvSpPr>
            <a:spLocks noGrp="1"/>
          </p:cNvSpPr>
          <p:nvPr>
            <p:ph type="sldNum" sz="quarter" idx="12"/>
          </p:nvPr>
        </p:nvSpPr>
        <p:spPr/>
        <p:txBody>
          <a:bodyPr/>
          <a:lstStyle/>
          <a:p>
            <a:pPr>
              <a:defRPr/>
            </a:pPr>
            <a:fld id="{72CDD508-AB05-46C7-88DF-500227BA76BB}" type="slidenum">
              <a:rPr lang="en-US" smtClean="0"/>
              <a:pPr>
                <a:defRPr/>
              </a:pPr>
              <a:t>42</a:t>
            </a:fld>
            <a:endParaRPr lang="en-US"/>
          </a:p>
        </p:txBody>
      </p:sp>
      <p:graphicFrame>
        <p:nvGraphicFramePr>
          <p:cNvPr id="30725" name="Object 6"/>
          <p:cNvGraphicFramePr>
            <a:graphicFrameLocks noChangeAspect="1"/>
          </p:cNvGraphicFramePr>
          <p:nvPr/>
        </p:nvGraphicFramePr>
        <p:xfrm>
          <a:off x="1746250" y="2857500"/>
          <a:ext cx="5791200" cy="419100"/>
        </p:xfrm>
        <a:graphic>
          <a:graphicData uri="http://schemas.openxmlformats.org/presentationml/2006/ole">
            <mc:AlternateContent xmlns:mc="http://schemas.openxmlformats.org/markup-compatibility/2006">
              <mc:Choice xmlns:v="urn:schemas-microsoft-com:vml" Requires="v">
                <p:oleObj spid="_x0000_s22545" name="Microsoft Equation 3.0" r:id="rId4" imgW="5791200" imgH="419100" progId="Equation.3">
                  <p:embed/>
                </p:oleObj>
              </mc:Choice>
              <mc:Fallback>
                <p:oleObj name="Microsoft Equation 3.0" r:id="rId4" imgW="5791200" imgH="419100" progId="Equation.3">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invGray">
                      <a:xfrm>
                        <a:off x="1746250" y="2857500"/>
                        <a:ext cx="579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Rectangle 9"/>
          <p:cNvSpPr>
            <a:spLocks noChangeArrowheads="1"/>
          </p:cNvSpPr>
          <p:nvPr/>
        </p:nvSpPr>
        <p:spPr bwMode="auto">
          <a:xfrm>
            <a:off x="1600200" y="2743200"/>
            <a:ext cx="5867400" cy="609600"/>
          </a:xfrm>
          <a:prstGeom prst="rect">
            <a:avLst/>
          </a:prstGeom>
          <a:noFill/>
          <a:ln w="254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3219862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animEffect transition="in" filter="blinds(horizontal)">
                                      <p:cBhvr>
                                        <p:cTn id="7" dur="500"/>
                                        <p:tgtEl>
                                          <p:spTgt spid="166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1143000"/>
          </a:xfrm>
          <a:noFill/>
        </p:spPr>
        <p:txBody>
          <a:bodyPr/>
          <a:lstStyle/>
          <a:p>
            <a:r>
              <a:rPr lang="en-US" altLang="en-US" sz="3600" b="1" i="0" dirty="0" smtClean="0"/>
              <a:t>Definition of terms 1</a:t>
            </a:r>
            <a:br>
              <a:rPr lang="en-US" altLang="en-US" sz="3600" b="1" i="0" dirty="0" smtClean="0"/>
            </a:br>
            <a:endParaRPr lang="en-US" altLang="en-US" sz="3600" b="1" i="0" dirty="0" smtClean="0"/>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solidFill>
                  <a:schemeClr val="tx1"/>
                </a:solidFill>
              </a:rPr>
              <a:pPr>
                <a:defRPr/>
              </a:pPr>
              <a:t>43</a:t>
            </a:fld>
            <a:endParaRPr lang="en-US">
              <a:solidFill>
                <a:schemeClr val="tx1"/>
              </a:solidFill>
            </a:endParaRPr>
          </a:p>
        </p:txBody>
      </p:sp>
      <p:grpSp>
        <p:nvGrpSpPr>
          <p:cNvPr id="167949" name="Group 13"/>
          <p:cNvGrpSpPr>
            <a:grpSpLocks/>
          </p:cNvGrpSpPr>
          <p:nvPr/>
        </p:nvGrpSpPr>
        <p:grpSpPr bwMode="auto">
          <a:xfrm>
            <a:off x="762000" y="3629026"/>
            <a:ext cx="8012113" cy="1570038"/>
            <a:chOff x="480" y="2286"/>
            <a:chExt cx="5047" cy="989"/>
          </a:xfrm>
        </p:grpSpPr>
        <p:grpSp>
          <p:nvGrpSpPr>
            <p:cNvPr id="31752" name="Group 4"/>
            <p:cNvGrpSpPr>
              <a:grpSpLocks/>
            </p:cNvGrpSpPr>
            <p:nvPr/>
          </p:nvGrpSpPr>
          <p:grpSpPr bwMode="auto">
            <a:xfrm>
              <a:off x="480" y="2304"/>
              <a:ext cx="1588" cy="544"/>
              <a:chOff x="1004" y="1392"/>
              <a:chExt cx="1588" cy="544"/>
            </a:xfrm>
          </p:grpSpPr>
          <p:graphicFrame>
            <p:nvGraphicFramePr>
              <p:cNvPr id="31754" name="Object 5"/>
              <p:cNvGraphicFramePr>
                <a:graphicFrameLocks noChangeAspect="1"/>
              </p:cNvGraphicFramePr>
              <p:nvPr/>
            </p:nvGraphicFramePr>
            <p:xfrm>
              <a:off x="1344" y="1392"/>
              <a:ext cx="1144" cy="544"/>
            </p:xfrm>
            <a:graphic>
              <a:graphicData uri="http://schemas.openxmlformats.org/presentationml/2006/ole">
                <mc:AlternateContent xmlns:mc="http://schemas.openxmlformats.org/markup-compatibility/2006">
                  <mc:Choice xmlns:v="urn:schemas-microsoft-com:vml" Requires="v">
                    <p:oleObj spid="_x0000_s23582" name="Microsoft Equation 3.0" r:id="rId4" imgW="1816100" imgH="863600" progId="Equation.3">
                      <p:embed/>
                    </p:oleObj>
                  </mc:Choice>
                  <mc:Fallback>
                    <p:oleObj name="Microsoft Equation 3.0" r:id="rId4" imgW="1816100" imgH="863600" progId="Equation.3">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invGray">
                          <a:xfrm>
                            <a:off x="1344" y="1392"/>
                            <a:ext cx="1144"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5" name="Text Box 6"/>
              <p:cNvSpPr txBox="1">
                <a:spLocks noChangeArrowheads="1"/>
              </p:cNvSpPr>
              <p:nvPr/>
            </p:nvSpPr>
            <p:spPr bwMode="invGray">
              <a:xfrm>
                <a:off x="1004" y="1488"/>
                <a:ext cx="15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b="1" i="1"/>
                  <a:t>K*</a:t>
                </a:r>
                <a:r>
                  <a:rPr lang="en-US" altLang="en-US"/>
                  <a:t>                         .</a:t>
                </a:r>
                <a:endParaRPr lang="en-US" altLang="en-US" b="1" i="1"/>
              </a:p>
            </p:txBody>
          </p:sp>
        </p:grpSp>
        <p:sp>
          <p:nvSpPr>
            <p:cNvPr id="31753" name="Text Box 7"/>
            <p:cNvSpPr txBox="1">
              <a:spLocks noChangeArrowheads="1"/>
            </p:cNvSpPr>
            <p:nvPr/>
          </p:nvSpPr>
          <p:spPr bwMode="invGray">
            <a:xfrm>
              <a:off x="2208" y="2286"/>
              <a:ext cx="3319"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i="1"/>
                <a:t>n</a:t>
              </a:r>
              <a:r>
                <a:rPr lang="en-US" altLang="en-US" baseline="-25000"/>
                <a:t>0</a:t>
              </a:r>
              <a:r>
                <a:rPr lang="en-US" altLang="en-US"/>
                <a:t> – solvent refractive index</a:t>
              </a:r>
            </a:p>
            <a:p>
              <a:pPr algn="l"/>
              <a:r>
                <a:rPr lang="en-US" altLang="en-US" i="1"/>
                <a:t>N</a:t>
              </a:r>
              <a:r>
                <a:rPr lang="en-US" altLang="en-US" baseline="-25000"/>
                <a:t>A</a:t>
              </a:r>
              <a:r>
                <a:rPr lang="en-US" altLang="en-US"/>
                <a:t> – Avogadro’s number</a:t>
              </a:r>
            </a:p>
            <a:p>
              <a:pPr algn="l"/>
              <a:r>
                <a:rPr lang="en-US" altLang="en-US" i="1">
                  <a:latin typeface="Symbol" panose="05050102010706020507" pitchFamily="18" charset="2"/>
                </a:rPr>
                <a:t>l</a:t>
              </a:r>
              <a:r>
                <a:rPr lang="en-US" altLang="en-US" baseline="-25000"/>
                <a:t>0</a:t>
              </a:r>
              <a:r>
                <a:rPr lang="en-US" altLang="en-US"/>
                <a:t> – vacuum wavelength of incident light</a:t>
              </a:r>
            </a:p>
            <a:p>
              <a:pPr algn="l"/>
              <a:r>
                <a:rPr lang="en-US" altLang="en-US" i="1"/>
                <a:t>dn</a:t>
              </a:r>
              <a:r>
                <a:rPr lang="en-US" altLang="en-US"/>
                <a:t>/</a:t>
              </a:r>
              <a:r>
                <a:rPr lang="en-US" altLang="en-US" i="1"/>
                <a:t>dc</a:t>
              </a:r>
              <a:r>
                <a:rPr lang="en-US" altLang="en-US"/>
                <a:t> -  spec. refractive index increment</a:t>
              </a:r>
              <a:endParaRPr lang="en-US" altLang="en-US" i="1"/>
            </a:p>
          </p:txBody>
        </p:sp>
      </p:grpSp>
      <p:sp>
        <p:nvSpPr>
          <p:cNvPr id="167944" name="Text Box 8"/>
          <p:cNvSpPr txBox="1">
            <a:spLocks noChangeArrowheads="1"/>
          </p:cNvSpPr>
          <p:nvPr/>
        </p:nvSpPr>
        <p:spPr bwMode="auto">
          <a:xfrm>
            <a:off x="838200" y="5410200"/>
            <a:ext cx="2155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b="1" i="1"/>
              <a:t>M</a:t>
            </a:r>
            <a:r>
              <a:rPr lang="en-US" altLang="en-US"/>
              <a:t> – molar mass</a:t>
            </a:r>
          </a:p>
        </p:txBody>
      </p:sp>
      <p:sp>
        <p:nvSpPr>
          <p:cNvPr id="167945" name="Text Box 9"/>
          <p:cNvSpPr txBox="1">
            <a:spLocks noChangeArrowheads="1"/>
          </p:cNvSpPr>
          <p:nvPr/>
        </p:nvSpPr>
        <p:spPr bwMode="auto">
          <a:xfrm>
            <a:off x="736600" y="1828800"/>
            <a:ext cx="762183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b="1" i="1" dirty="0"/>
              <a:t>R</a:t>
            </a:r>
            <a:r>
              <a:rPr lang="en-US" altLang="en-US" b="1" dirty="0"/>
              <a:t>(</a:t>
            </a:r>
            <a:r>
              <a:rPr lang="en-US" altLang="en-US" b="1" i="1" dirty="0">
                <a:latin typeface="Symbol" panose="05050102010706020507" pitchFamily="18" charset="2"/>
              </a:rPr>
              <a:t>q</a:t>
            </a:r>
            <a:r>
              <a:rPr lang="en-US" altLang="en-US" b="1" dirty="0"/>
              <a:t>)</a:t>
            </a:r>
            <a:r>
              <a:rPr lang="en-US" altLang="en-US" dirty="0"/>
              <a:t> – excess (</a:t>
            </a:r>
            <a:r>
              <a:rPr lang="en-US" altLang="en-US" i="1" dirty="0"/>
              <a:t>i.e.</a:t>
            </a:r>
            <a:r>
              <a:rPr lang="en-US" altLang="en-US" dirty="0"/>
              <a:t>, from the solute alone) Rayleigh ratio.  </a:t>
            </a:r>
          </a:p>
          <a:p>
            <a:pPr algn="l"/>
            <a:r>
              <a:rPr lang="en-US" altLang="en-US" dirty="0"/>
              <a:t>	The ratio of the scattered and	incident light intensity,</a:t>
            </a:r>
          </a:p>
          <a:p>
            <a:pPr algn="l"/>
            <a:r>
              <a:rPr lang="en-US" altLang="en-US" dirty="0"/>
              <a:t>	corrected for size of scattering volume and distance</a:t>
            </a:r>
          </a:p>
          <a:p>
            <a:pPr algn="l"/>
            <a:r>
              <a:rPr lang="en-US" altLang="en-US" dirty="0"/>
              <a:t>	from scattering volume.  </a:t>
            </a:r>
            <a:endParaRPr lang="en-US" altLang="en-US" b="1" i="1" dirty="0"/>
          </a:p>
        </p:txBody>
      </p:sp>
      <p:graphicFrame>
        <p:nvGraphicFramePr>
          <p:cNvPr id="31750" name="Object 11"/>
          <p:cNvGraphicFramePr>
            <a:graphicFrameLocks noChangeAspect="1"/>
          </p:cNvGraphicFramePr>
          <p:nvPr>
            <p:extLst>
              <p:ext uri="{D42A27DB-BD31-4B8C-83A1-F6EECF244321}">
                <p14:modId xmlns:p14="http://schemas.microsoft.com/office/powerpoint/2010/main" val="3560117158"/>
              </p:ext>
            </p:extLst>
          </p:nvPr>
        </p:nvGraphicFramePr>
        <p:xfrm>
          <a:off x="2565400" y="1066800"/>
          <a:ext cx="4292600" cy="406400"/>
        </p:xfrm>
        <a:graphic>
          <a:graphicData uri="http://schemas.openxmlformats.org/presentationml/2006/ole">
            <mc:AlternateContent xmlns:mc="http://schemas.openxmlformats.org/markup-compatibility/2006">
              <mc:Choice xmlns:v="urn:schemas-microsoft-com:vml" Requires="v">
                <p:oleObj spid="_x0000_s23583" name="Equation" r:id="rId6" imgW="4292600" imgH="406400" progId="Equation.3">
                  <p:embed/>
                </p:oleObj>
              </mc:Choice>
              <mc:Fallback>
                <p:oleObj name="Equation" r:id="rId6" imgW="4292600" imgH="406400" progId="Equation.3">
                  <p:embed/>
                  <p:pic>
                    <p:nvPicPr>
                      <p:cNvPr id="0" name=""/>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invGray">
                      <a:xfrm>
                        <a:off x="2565400" y="1066800"/>
                        <a:ext cx="4292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Rectangle 12"/>
          <p:cNvSpPr>
            <a:spLocks noChangeArrowheads="1"/>
          </p:cNvSpPr>
          <p:nvPr/>
        </p:nvSpPr>
        <p:spPr bwMode="auto">
          <a:xfrm>
            <a:off x="2362200" y="990600"/>
            <a:ext cx="4495800" cy="533400"/>
          </a:xfrm>
          <a:prstGeom prst="rect">
            <a:avLst/>
          </a:prstGeom>
          <a:noFill/>
          <a:ln w="254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260636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9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4" grpId="0"/>
      <p:bldP spid="1679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52400"/>
            <a:ext cx="7772400" cy="1447800"/>
          </a:xfrm>
          <a:noFill/>
        </p:spPr>
        <p:txBody>
          <a:bodyPr/>
          <a:lstStyle/>
          <a:p>
            <a:r>
              <a:rPr lang="en-US" altLang="en-US" sz="3600" b="1" i="0" dirty="0" smtClean="0"/>
              <a:t>Definition of terms 2</a:t>
            </a:r>
            <a:br>
              <a:rPr lang="en-US" altLang="en-US" sz="3600" b="1" i="0" dirty="0" smtClean="0"/>
            </a:br>
            <a:endParaRPr lang="en-US" altLang="en-US" sz="3600" b="1" i="0" dirty="0" smtClean="0"/>
          </a:p>
        </p:txBody>
      </p:sp>
      <p:sp>
        <p:nvSpPr>
          <p:cNvPr id="169987" name="Rectangle 3"/>
          <p:cNvSpPr>
            <a:spLocks noGrp="1" noChangeArrowheads="1"/>
          </p:cNvSpPr>
          <p:nvPr>
            <p:ph idx="1"/>
          </p:nvPr>
        </p:nvSpPr>
        <p:spPr bwMode="invGray">
          <a:xfrm>
            <a:off x="1066800" y="1828800"/>
            <a:ext cx="7620000" cy="3886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spcBef>
                <a:spcPct val="0"/>
              </a:spcBef>
            </a:pPr>
            <a:r>
              <a:rPr lang="en-US" altLang="en-US" sz="2400" b="1" i="1" dirty="0" smtClean="0">
                <a:latin typeface="Times New Roman" panose="02020603050405020304" pitchFamily="18" charset="0"/>
              </a:rPr>
              <a:t>c</a:t>
            </a:r>
            <a:r>
              <a:rPr lang="en-US" altLang="en-US" sz="2400" b="1" dirty="0" smtClean="0">
                <a:latin typeface="Times New Roman" panose="02020603050405020304" pitchFamily="18" charset="0"/>
              </a:rPr>
              <a:t> </a:t>
            </a:r>
            <a:r>
              <a:rPr lang="en-US" altLang="en-US" sz="2400" b="0" dirty="0" smtClean="0">
                <a:latin typeface="Times New Roman" panose="02020603050405020304" pitchFamily="18" charset="0"/>
              </a:rPr>
              <a:t>     – 	solute concentration (g/ml)</a:t>
            </a:r>
          </a:p>
          <a:p>
            <a:pPr>
              <a:lnSpc>
                <a:spcPct val="100000"/>
              </a:lnSpc>
              <a:spcBef>
                <a:spcPct val="0"/>
              </a:spcBef>
            </a:pPr>
            <a:endParaRPr lang="en-US" altLang="en-US" sz="2400" b="0" dirty="0" smtClean="0">
              <a:latin typeface="Times New Roman" panose="02020603050405020304" pitchFamily="18" charset="0"/>
            </a:endParaRPr>
          </a:p>
          <a:p>
            <a:pPr>
              <a:lnSpc>
                <a:spcPct val="100000"/>
              </a:lnSpc>
              <a:spcBef>
                <a:spcPct val="0"/>
              </a:spcBef>
            </a:pPr>
            <a:r>
              <a:rPr lang="en-US" altLang="en-US" sz="2400" b="1" i="1" dirty="0" smtClean="0">
                <a:latin typeface="Times New Roman" panose="02020603050405020304" pitchFamily="18" charset="0"/>
              </a:rPr>
              <a:t>P</a:t>
            </a:r>
            <a:r>
              <a:rPr lang="en-US" altLang="en-US" sz="2400" b="1" dirty="0" smtClean="0">
                <a:latin typeface="Times New Roman" panose="02020603050405020304" pitchFamily="18" charset="0"/>
              </a:rPr>
              <a:t>(</a:t>
            </a:r>
            <a:r>
              <a:rPr lang="en-US" altLang="en-US" sz="2400" b="1" i="1" dirty="0" smtClean="0">
                <a:latin typeface="Symbol" panose="05050102010706020507" pitchFamily="18" charset="2"/>
              </a:rPr>
              <a:t>q</a:t>
            </a:r>
            <a:r>
              <a:rPr lang="en-US" altLang="en-US" sz="2400" b="1" dirty="0" smtClean="0">
                <a:latin typeface="Times New Roman" panose="02020603050405020304" pitchFamily="18" charset="0"/>
              </a:rPr>
              <a:t>) –</a:t>
            </a:r>
            <a:r>
              <a:rPr lang="en-US" altLang="en-US" sz="2400" b="0" dirty="0" smtClean="0">
                <a:latin typeface="Times New Roman" panose="02020603050405020304" pitchFamily="18" charset="0"/>
              </a:rPr>
              <a:t>	form factor or “scattering function”.  </a:t>
            </a:r>
            <a:r>
              <a:rPr lang="en-US" altLang="en-US" sz="2400" b="0" i="1" dirty="0" smtClean="0">
                <a:latin typeface="Times New Roman" panose="02020603050405020304" pitchFamily="18" charset="0"/>
              </a:rPr>
              <a:t>P</a:t>
            </a:r>
            <a:r>
              <a:rPr lang="en-US" altLang="en-US" sz="2400" b="0" dirty="0" smtClean="0">
                <a:latin typeface="Times New Roman" panose="02020603050405020304" pitchFamily="18" charset="0"/>
              </a:rPr>
              <a:t>(</a:t>
            </a:r>
            <a:r>
              <a:rPr lang="en-US" altLang="en-US" sz="2400" b="0" dirty="0" smtClean="0">
                <a:latin typeface="Symbol" panose="05050102010706020507" pitchFamily="18" charset="2"/>
              </a:rPr>
              <a:t>q</a:t>
            </a:r>
            <a:r>
              <a:rPr lang="en-US" altLang="en-US" sz="2400" b="0" dirty="0" smtClean="0">
                <a:latin typeface="Times New Roman" panose="02020603050405020304" pitchFamily="18" charset="0"/>
              </a:rPr>
              <a:t>) relates   the angular variation in scattering intensity to the mean square radius </a:t>
            </a:r>
            <a:r>
              <a:rPr lang="en-US" altLang="en-US" sz="2400" b="0" i="1" dirty="0" err="1" smtClean="0">
                <a:latin typeface="Times New Roman" panose="02020603050405020304" pitchFamily="18" charset="0"/>
              </a:rPr>
              <a:t>r</a:t>
            </a:r>
            <a:r>
              <a:rPr lang="en-US" altLang="en-US" sz="2400" b="0" i="1" baseline="-25000" dirty="0" err="1" smtClean="0">
                <a:latin typeface="Times New Roman" panose="02020603050405020304" pitchFamily="18" charset="0"/>
              </a:rPr>
              <a:t>g</a:t>
            </a:r>
            <a:r>
              <a:rPr lang="en-US" altLang="en-US" sz="2400" b="0" dirty="0" smtClean="0">
                <a:latin typeface="Times New Roman" panose="02020603050405020304" pitchFamily="18" charset="0"/>
              </a:rPr>
              <a:t> of the particle.  </a:t>
            </a:r>
          </a:p>
          <a:p>
            <a:pPr marL="0" indent="0">
              <a:lnSpc>
                <a:spcPct val="100000"/>
              </a:lnSpc>
              <a:spcBef>
                <a:spcPct val="0"/>
              </a:spcBef>
              <a:buNone/>
            </a:pPr>
            <a:endParaRPr lang="en-US" altLang="en-US" sz="2400" b="0" dirty="0" smtClean="0">
              <a:latin typeface="Times New Roman" panose="02020603050405020304" pitchFamily="18" charset="0"/>
            </a:endParaRPr>
          </a:p>
          <a:p>
            <a:pPr marL="0" indent="0">
              <a:lnSpc>
                <a:spcPct val="100000"/>
              </a:lnSpc>
              <a:spcBef>
                <a:spcPct val="0"/>
              </a:spcBef>
              <a:buNone/>
            </a:pPr>
            <a:r>
              <a:rPr lang="en-US" altLang="en-US" sz="2400" b="0" dirty="0" smtClean="0">
                <a:latin typeface="Times New Roman" panose="02020603050405020304" pitchFamily="18" charset="0"/>
              </a:rPr>
              <a:t>The </a:t>
            </a:r>
            <a:r>
              <a:rPr lang="en-US" altLang="en-US" sz="2400" b="0" dirty="0" smtClean="0">
                <a:latin typeface="Times New Roman" panose="02020603050405020304" pitchFamily="18" charset="0"/>
              </a:rPr>
              <a:t>larger </a:t>
            </a:r>
            <a:r>
              <a:rPr lang="en-US" altLang="en-US" sz="2400" b="0" i="1" dirty="0" err="1" smtClean="0">
                <a:latin typeface="Times New Roman" panose="02020603050405020304" pitchFamily="18" charset="0"/>
              </a:rPr>
              <a:t>r</a:t>
            </a:r>
            <a:r>
              <a:rPr lang="en-US" altLang="en-US" sz="2400" b="0" i="1" baseline="-25000" dirty="0" err="1" smtClean="0">
                <a:latin typeface="Times New Roman" panose="02020603050405020304" pitchFamily="18" charset="0"/>
              </a:rPr>
              <a:t>g</a:t>
            </a:r>
            <a:r>
              <a:rPr lang="en-US" altLang="en-US" sz="2400" b="0" dirty="0" smtClean="0">
                <a:latin typeface="Times New Roman" panose="02020603050405020304" pitchFamily="18" charset="0"/>
              </a:rPr>
              <a:t>, the larger the angular variation.  </a:t>
            </a:r>
          </a:p>
          <a:p>
            <a:pPr marL="0" indent="0">
              <a:lnSpc>
                <a:spcPct val="100000"/>
              </a:lnSpc>
              <a:spcBef>
                <a:spcPct val="0"/>
              </a:spcBef>
              <a:buNone/>
            </a:pPr>
            <a:r>
              <a:rPr lang="en-US" altLang="en-US" sz="2400" b="0" dirty="0" smtClean="0">
                <a:latin typeface="Times New Roman" panose="02020603050405020304" pitchFamily="18" charset="0"/>
              </a:rPr>
              <a:t>	</a:t>
            </a:r>
            <a:r>
              <a:rPr lang="en-US" altLang="en-US" sz="2400" b="0" dirty="0" smtClean="0">
                <a:latin typeface="Times New Roman" panose="02020603050405020304" pitchFamily="18" charset="0"/>
              </a:rPr>
              <a:t>(Note </a:t>
            </a:r>
            <a:r>
              <a:rPr lang="en-US" altLang="en-US" sz="2400" b="0" dirty="0" smtClean="0">
                <a:latin typeface="Times New Roman" panose="02020603050405020304" pitchFamily="18" charset="0"/>
              </a:rPr>
              <a:t>that </a:t>
            </a:r>
            <a:r>
              <a:rPr lang="en-US" altLang="en-US" sz="2400" b="0" i="1" dirty="0" smtClean="0">
                <a:latin typeface="Times New Roman" panose="02020603050405020304" pitchFamily="18" charset="0"/>
              </a:rPr>
              <a:t>P</a:t>
            </a:r>
            <a:r>
              <a:rPr lang="en-US" altLang="en-US" sz="2400" b="0" dirty="0" smtClean="0">
                <a:latin typeface="Times New Roman" panose="02020603050405020304" pitchFamily="18" charset="0"/>
              </a:rPr>
              <a:t>(0°) = </a:t>
            </a:r>
            <a:r>
              <a:rPr lang="en-US" altLang="en-US" sz="2400" b="0" dirty="0" smtClean="0">
                <a:latin typeface="Times New Roman" panose="02020603050405020304" pitchFamily="18" charset="0"/>
              </a:rPr>
              <a:t>1)</a:t>
            </a:r>
            <a:endParaRPr lang="en-US" altLang="en-US" sz="2400" b="0" dirty="0" smtClean="0">
              <a:latin typeface="Times New Roman" panose="02020603050405020304" pitchFamily="18" charset="0"/>
            </a:endParaRPr>
          </a:p>
          <a:p>
            <a:pPr>
              <a:lnSpc>
                <a:spcPct val="100000"/>
              </a:lnSpc>
              <a:spcBef>
                <a:spcPct val="0"/>
              </a:spcBef>
            </a:pPr>
            <a:endParaRPr lang="en-US" altLang="en-US" sz="2400" b="0" dirty="0" smtClean="0">
              <a:latin typeface="Times New Roman" panose="02020603050405020304" pitchFamily="18" charset="0"/>
            </a:endParaRPr>
          </a:p>
          <a:p>
            <a:pPr>
              <a:lnSpc>
                <a:spcPct val="100000"/>
              </a:lnSpc>
              <a:spcBef>
                <a:spcPct val="0"/>
              </a:spcBef>
            </a:pPr>
            <a:r>
              <a:rPr lang="en-US" altLang="en-US" sz="2400" b="1" i="1" dirty="0" smtClean="0">
                <a:latin typeface="Times New Roman" panose="02020603050405020304" pitchFamily="18" charset="0"/>
              </a:rPr>
              <a:t>A</a:t>
            </a:r>
            <a:r>
              <a:rPr lang="en-US" altLang="en-US" sz="2400" b="1" i="1" baseline="-25000" dirty="0" smtClean="0">
                <a:latin typeface="Times New Roman" panose="02020603050405020304" pitchFamily="18" charset="0"/>
              </a:rPr>
              <a:t>2</a:t>
            </a:r>
            <a:r>
              <a:rPr lang="en-US" altLang="en-US" sz="2400" b="1" dirty="0" smtClean="0">
                <a:latin typeface="Times New Roman" panose="02020603050405020304" pitchFamily="18" charset="0"/>
              </a:rPr>
              <a:t>    – </a:t>
            </a:r>
            <a:r>
              <a:rPr lang="en-US" altLang="en-US" sz="2400" b="0" dirty="0" smtClean="0">
                <a:latin typeface="Times New Roman" panose="02020603050405020304" pitchFamily="18" charset="0"/>
              </a:rPr>
              <a:t>	second virial coefficient, a measure of solute-solvent interaction.  Positive for a “good” solvent.</a:t>
            </a:r>
          </a:p>
          <a:p>
            <a:endParaRPr lang="en-US" altLang="en-US" dirty="0" smtClean="0"/>
          </a:p>
        </p:txBody>
      </p:sp>
      <p:sp>
        <p:nvSpPr>
          <p:cNvPr id="2" name="Slide Number Placeholder 1"/>
          <p:cNvSpPr>
            <a:spLocks noGrp="1"/>
          </p:cNvSpPr>
          <p:nvPr>
            <p:ph type="sldNum" sz="quarter" idx="12"/>
          </p:nvPr>
        </p:nvSpPr>
        <p:spPr/>
        <p:txBody>
          <a:bodyPr/>
          <a:lstStyle/>
          <a:p>
            <a:pPr>
              <a:defRPr/>
            </a:pPr>
            <a:fld id="{B490A7AB-A166-499C-AA4C-9FE937EAC17B}" type="slidenum">
              <a:rPr lang="en-US" smtClean="0"/>
              <a:pPr>
                <a:defRPr/>
              </a:pPr>
              <a:t>44</a:t>
            </a:fld>
            <a:endParaRPr lang="en-US"/>
          </a:p>
        </p:txBody>
      </p:sp>
      <p:graphicFrame>
        <p:nvGraphicFramePr>
          <p:cNvPr id="32772" name="Object 7"/>
          <p:cNvGraphicFramePr>
            <a:graphicFrameLocks noChangeAspect="1"/>
          </p:cNvGraphicFramePr>
          <p:nvPr/>
        </p:nvGraphicFramePr>
        <p:xfrm>
          <a:off x="2565400" y="1066800"/>
          <a:ext cx="4292600" cy="406400"/>
        </p:xfrm>
        <a:graphic>
          <a:graphicData uri="http://schemas.openxmlformats.org/presentationml/2006/ole">
            <mc:AlternateContent xmlns:mc="http://schemas.openxmlformats.org/markup-compatibility/2006">
              <mc:Choice xmlns:v="urn:schemas-microsoft-com:vml" Requires="v">
                <p:oleObj spid="_x0000_s24592" name="Equation" r:id="rId4" imgW="4292600" imgH="406400" progId="Equation.3">
                  <p:embed/>
                </p:oleObj>
              </mc:Choice>
              <mc:Fallback>
                <p:oleObj name="Equation" r:id="rId4" imgW="4292600" imgH="406400" progId="Equation.3">
                  <p:embed/>
                  <p:pic>
                    <p:nvPicPr>
                      <p:cNvPr id="0" name=""/>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invGray">
                      <a:xfrm>
                        <a:off x="2565400" y="1066800"/>
                        <a:ext cx="4292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Rectangle 8"/>
          <p:cNvSpPr>
            <a:spLocks noChangeArrowheads="1"/>
          </p:cNvSpPr>
          <p:nvPr/>
        </p:nvSpPr>
        <p:spPr bwMode="auto">
          <a:xfrm>
            <a:off x="2362200" y="990600"/>
            <a:ext cx="4495800" cy="533400"/>
          </a:xfrm>
          <a:prstGeom prst="rect">
            <a:avLst/>
          </a:prstGeom>
          <a:noFill/>
          <a:ln w="25400">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105658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9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9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9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3000"/>
          </a:xfrm>
          <a:noFill/>
        </p:spPr>
        <p:txBody>
          <a:bodyPr/>
          <a:lstStyle/>
          <a:p>
            <a:r>
              <a:rPr lang="en-US" altLang="en-US" sz="3600" b="1" i="0" dirty="0" smtClean="0"/>
              <a:t>Online Data Collection</a:t>
            </a:r>
          </a:p>
        </p:txBody>
      </p:sp>
      <p:pic>
        <p:nvPicPr>
          <p:cNvPr id="35843" name="Picture 19" descr="online collec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129338" cy="39354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B490A7AB-A166-499C-AA4C-9FE937EAC17B}" type="slidenum">
              <a:rPr lang="en-US" smtClean="0"/>
              <a:pPr>
                <a:defRPr/>
              </a:pPr>
              <a:t>45</a:t>
            </a:fld>
            <a:endParaRPr lang="en-US"/>
          </a:p>
        </p:txBody>
      </p:sp>
      <p:sp>
        <p:nvSpPr>
          <p:cNvPr id="35844" name="Text Box 21"/>
          <p:cNvSpPr txBox="1">
            <a:spLocks noChangeArrowheads="1"/>
          </p:cNvSpPr>
          <p:nvPr/>
        </p:nvSpPr>
        <p:spPr bwMode="auto">
          <a:xfrm>
            <a:off x="1143000" y="5029200"/>
            <a:ext cx="7226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Record Rayleigh ratio </a:t>
            </a:r>
            <a:r>
              <a:rPr lang="en-US" altLang="en-US" dirty="0" smtClean="0"/>
              <a:t>at varying </a:t>
            </a:r>
            <a:r>
              <a:rPr lang="en-US" altLang="en-US" dirty="0"/>
              <a:t>angle </a:t>
            </a:r>
            <a:r>
              <a:rPr lang="en-US" altLang="en-US" dirty="0" smtClean="0"/>
              <a:t> </a:t>
            </a:r>
            <a:r>
              <a:rPr lang="en-US" altLang="en-US" i="1" dirty="0"/>
              <a:t>measuring</a:t>
            </a:r>
            <a:r>
              <a:rPr lang="en-US" altLang="en-US" dirty="0"/>
              <a:t> concentration. </a:t>
            </a:r>
          </a:p>
        </p:txBody>
      </p:sp>
    </p:spTree>
    <p:extLst>
      <p:ext uri="{BB962C8B-B14F-4D97-AF65-F5344CB8AC3E}">
        <p14:creationId xmlns:p14="http://schemas.microsoft.com/office/powerpoint/2010/main" val="950239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a:noFill/>
        </p:spPr>
        <p:txBody>
          <a:bodyPr lIns="92075" tIns="46038" rIns="92075" bIns="46038" anchor="t"/>
          <a:lstStyle/>
          <a:p>
            <a:r>
              <a:rPr lang="en-US" altLang="en-US" sz="3600" b="1" i="0" dirty="0" smtClean="0"/>
              <a:t>Online Data Analysis</a:t>
            </a:r>
          </a:p>
        </p:txBody>
      </p:sp>
      <p:graphicFrame>
        <p:nvGraphicFramePr>
          <p:cNvPr id="36867" name="Object 3"/>
          <p:cNvGraphicFramePr>
            <a:graphicFrameLocks noGrp="1" noChangeAspect="1"/>
          </p:cNvGraphicFramePr>
          <p:nvPr>
            <p:ph sz="half" idx="1"/>
          </p:nvPr>
        </p:nvGraphicFramePr>
        <p:xfrm>
          <a:off x="2514600" y="914400"/>
          <a:ext cx="4033838" cy="414338"/>
        </p:xfrm>
        <a:graphic>
          <a:graphicData uri="http://schemas.openxmlformats.org/presentationml/2006/ole">
            <mc:AlternateContent xmlns:mc="http://schemas.openxmlformats.org/markup-compatibility/2006">
              <mc:Choice xmlns:v="urn:schemas-microsoft-com:vml" Requires="v">
                <p:oleObj spid="_x0000_s25616" name="Equation" r:id="rId4" imgW="4699000" imgH="482600" progId="Equation.DSMT4">
                  <p:embed/>
                </p:oleObj>
              </mc:Choice>
              <mc:Fallback>
                <p:oleObj name="Equation" r:id="rId4" imgW="4699000" imgH="482600" progId="Equation.DSMT4">
                  <p:embed/>
                  <p:pic>
                    <p:nvPicPr>
                      <p:cNvPr id="0" name=""/>
                      <p:cNvPicPr>
                        <a:picLocks noGrp="1"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14600" y="914400"/>
                        <a:ext cx="40338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869" name="Picture 7" descr="Debye plot with grid"/>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762000" y="2209800"/>
            <a:ext cx="7467600" cy="4017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72CDD508-AB05-46C7-88DF-500227BA76BB}" type="slidenum">
              <a:rPr lang="en-US" smtClean="0"/>
              <a:pPr>
                <a:defRPr/>
              </a:pPr>
              <a:t>46</a:t>
            </a:fld>
            <a:endParaRPr lang="en-US"/>
          </a:p>
        </p:txBody>
      </p:sp>
      <p:sp>
        <p:nvSpPr>
          <p:cNvPr id="36868" name="Text Box 4"/>
          <p:cNvSpPr txBox="1">
            <a:spLocks noChangeArrowheads="1"/>
          </p:cNvSpPr>
          <p:nvPr/>
        </p:nvSpPr>
        <p:spPr bwMode="auto">
          <a:xfrm>
            <a:off x="1143000" y="1371600"/>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FontTx/>
              <a:buAutoNum type="arabicPeriod"/>
            </a:pPr>
            <a:r>
              <a:rPr lang="en-US" altLang="en-US" dirty="0"/>
              <a:t>Perform fit of angular data to retrieve </a:t>
            </a:r>
            <a:r>
              <a:rPr lang="en-US" altLang="en-US" i="1" dirty="0"/>
              <a:t>M</a:t>
            </a:r>
            <a:r>
              <a:rPr lang="en-US" altLang="en-US" dirty="0"/>
              <a:t> and </a:t>
            </a:r>
            <a:r>
              <a:rPr lang="en-US" altLang="en-US" i="1" dirty="0" err="1"/>
              <a:t>r</a:t>
            </a:r>
            <a:r>
              <a:rPr lang="en-US" altLang="en-US" i="1" baseline="-25000" dirty="0" err="1"/>
              <a:t>g</a:t>
            </a:r>
            <a:r>
              <a:rPr lang="en-US" altLang="en-US" dirty="0"/>
              <a:t>.</a:t>
            </a:r>
          </a:p>
          <a:p>
            <a:pPr algn="l">
              <a:buFontTx/>
              <a:buAutoNum type="arabicPeriod"/>
            </a:pPr>
            <a:r>
              <a:rPr lang="en-US" altLang="en-US" dirty="0"/>
              <a:t>Assess quality of fit using a Debye plot.</a:t>
            </a:r>
          </a:p>
        </p:txBody>
      </p:sp>
    </p:spTree>
    <p:extLst>
      <p:ext uri="{BB962C8B-B14F-4D97-AF65-F5344CB8AC3E}">
        <p14:creationId xmlns:p14="http://schemas.microsoft.com/office/powerpoint/2010/main" val="3964696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1143000"/>
          </a:xfrm>
          <a:noFill/>
        </p:spPr>
        <p:txBody>
          <a:bodyPr/>
          <a:lstStyle/>
          <a:p>
            <a:r>
              <a:rPr lang="en-US" altLang="en-US" sz="3600" b="1" i="0" dirty="0" smtClean="0"/>
              <a:t>Batch Data Collection</a:t>
            </a:r>
            <a:br>
              <a:rPr lang="en-US" altLang="en-US" sz="3600" b="1" i="0" dirty="0" smtClean="0"/>
            </a:br>
            <a:endParaRPr lang="en-US" altLang="en-US" sz="3600" b="1" i="0" dirty="0" smtClean="0"/>
          </a:p>
        </p:txBody>
      </p:sp>
      <p:pic>
        <p:nvPicPr>
          <p:cNvPr id="37891" name="Picture 37" descr="concentration ser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5953125" cy="3181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B490A7AB-A166-499C-AA4C-9FE937EAC17B}" type="slidenum">
              <a:rPr lang="en-US" smtClean="0"/>
              <a:pPr>
                <a:defRPr/>
              </a:pPr>
              <a:t>47</a:t>
            </a:fld>
            <a:endParaRPr lang="en-US"/>
          </a:p>
        </p:txBody>
      </p:sp>
      <p:sp>
        <p:nvSpPr>
          <p:cNvPr id="37892" name="Text Box 39"/>
          <p:cNvSpPr txBox="1">
            <a:spLocks noChangeArrowheads="1"/>
          </p:cNvSpPr>
          <p:nvPr/>
        </p:nvSpPr>
        <p:spPr bwMode="auto">
          <a:xfrm>
            <a:off x="1066800" y="4267200"/>
            <a:ext cx="69209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dirty="0"/>
              <a:t>Record Rayleigh ratio varying </a:t>
            </a:r>
          </a:p>
          <a:p>
            <a:pPr algn="l"/>
            <a:r>
              <a:rPr lang="en-US" altLang="en-US" dirty="0"/>
              <a:t>	- angle </a:t>
            </a:r>
            <a:r>
              <a:rPr lang="en-US" altLang="en-US" dirty="0" smtClean="0"/>
              <a:t>(up to18 </a:t>
            </a:r>
            <a:r>
              <a:rPr lang="en-US" altLang="en-US" dirty="0"/>
              <a:t>angles </a:t>
            </a:r>
            <a:r>
              <a:rPr lang="en-US" altLang="en-US" dirty="0" smtClean="0"/>
              <a:t>)</a:t>
            </a:r>
            <a:endParaRPr lang="en-US" altLang="en-US" dirty="0"/>
          </a:p>
          <a:p>
            <a:pPr algn="l"/>
            <a:r>
              <a:rPr lang="en-US" altLang="en-US" dirty="0"/>
              <a:t>	- concentration (multiple injections of known </a:t>
            </a:r>
            <a:r>
              <a:rPr lang="en-US" altLang="en-US" i="1" dirty="0"/>
              <a:t>c</a:t>
            </a:r>
            <a:r>
              <a:rPr lang="en-US" altLang="en-US" dirty="0"/>
              <a:t>). </a:t>
            </a:r>
          </a:p>
        </p:txBody>
      </p:sp>
      <p:sp>
        <p:nvSpPr>
          <p:cNvPr id="37893" name="Line 41"/>
          <p:cNvSpPr>
            <a:spLocks noChangeShapeType="1"/>
          </p:cNvSpPr>
          <p:nvPr/>
        </p:nvSpPr>
        <p:spPr bwMode="auto">
          <a:xfrm flipV="1">
            <a:off x="7162800" y="1219200"/>
            <a:ext cx="0" cy="2438400"/>
          </a:xfrm>
          <a:prstGeom prst="line">
            <a:avLst/>
          </a:prstGeom>
          <a:noFill/>
          <a:ln w="25400">
            <a:solidFill>
              <a:schemeClr val="tx2"/>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Text Box 40"/>
          <p:cNvSpPr txBox="1">
            <a:spLocks noChangeArrowheads="1"/>
          </p:cNvSpPr>
          <p:nvPr/>
        </p:nvSpPr>
        <p:spPr bwMode="auto">
          <a:xfrm>
            <a:off x="6934200" y="2438400"/>
            <a:ext cx="1384300" cy="300038"/>
          </a:xfrm>
          <a:prstGeom prst="rect">
            <a:avLst/>
          </a:prstGeom>
          <a:solidFill>
            <a:schemeClr val="bg1"/>
          </a:solidFill>
          <a:ln w="254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latin typeface="Arial" panose="020B0604020202020204" pitchFamily="34" charset="0"/>
              </a:rPr>
              <a:t>excess scattering</a:t>
            </a:r>
          </a:p>
        </p:txBody>
      </p:sp>
      <p:sp>
        <p:nvSpPr>
          <p:cNvPr id="37895" name="Text Box 42"/>
          <p:cNvSpPr txBox="1">
            <a:spLocks noChangeArrowheads="1"/>
          </p:cNvSpPr>
          <p:nvPr/>
        </p:nvSpPr>
        <p:spPr bwMode="auto">
          <a:xfrm>
            <a:off x="609600" y="2971800"/>
            <a:ext cx="1392238" cy="482600"/>
          </a:xfrm>
          <a:prstGeom prst="rect">
            <a:avLst/>
          </a:prstGeom>
          <a:solidFill>
            <a:schemeClr val="bg1"/>
          </a:solidFill>
          <a:ln w="254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latin typeface="Arial" panose="020B0604020202020204" pitchFamily="34" charset="0"/>
              </a:rPr>
              <a:t>solvent scattering</a:t>
            </a:r>
          </a:p>
          <a:p>
            <a:r>
              <a:rPr lang="en-US" altLang="en-US" sz="1200">
                <a:latin typeface="Arial" panose="020B0604020202020204" pitchFamily="34" charset="0"/>
              </a:rPr>
              <a:t>+ detector offset</a:t>
            </a:r>
          </a:p>
        </p:txBody>
      </p:sp>
      <p:sp>
        <p:nvSpPr>
          <p:cNvPr id="37896" name="Line 43"/>
          <p:cNvSpPr>
            <a:spLocks noChangeShapeType="1"/>
          </p:cNvSpPr>
          <p:nvPr/>
        </p:nvSpPr>
        <p:spPr bwMode="auto">
          <a:xfrm>
            <a:off x="1981200" y="3429000"/>
            <a:ext cx="228600" cy="304800"/>
          </a:xfrm>
          <a:prstGeom prst="line">
            <a:avLst/>
          </a:prstGeom>
          <a:noFill/>
          <a:ln w="25400">
            <a:solidFill>
              <a:schemeClr val="tx2"/>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945378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a:noFill/>
        </p:spPr>
        <p:txBody>
          <a:bodyPr lIns="92075" tIns="46038" rIns="92075" bIns="46038" anchor="t"/>
          <a:lstStyle/>
          <a:p>
            <a:r>
              <a:rPr lang="en-US" altLang="en-US" sz="3600" b="1" i="0" dirty="0" smtClean="0"/>
              <a:t>Batch Data Analysis</a:t>
            </a:r>
          </a:p>
        </p:txBody>
      </p:sp>
      <p:graphicFrame>
        <p:nvGraphicFramePr>
          <p:cNvPr id="38915" name="Object 27"/>
          <p:cNvGraphicFramePr>
            <a:graphicFrameLocks noGrp="1" noChangeAspect="1"/>
          </p:cNvGraphicFramePr>
          <p:nvPr>
            <p:ph sz="half" idx="1"/>
          </p:nvPr>
        </p:nvGraphicFramePr>
        <p:xfrm>
          <a:off x="2590800" y="1371600"/>
          <a:ext cx="4033838" cy="414338"/>
        </p:xfrm>
        <a:graphic>
          <a:graphicData uri="http://schemas.openxmlformats.org/presentationml/2006/ole">
            <mc:AlternateContent xmlns:mc="http://schemas.openxmlformats.org/markup-compatibility/2006">
              <mc:Choice xmlns:v="urn:schemas-microsoft-com:vml" Requires="v">
                <p:oleObj spid="_x0000_s26640" name="Equation" r:id="rId4" imgW="4699000" imgH="482600" progId="Equation.DSMT4">
                  <p:embed/>
                </p:oleObj>
              </mc:Choice>
              <mc:Fallback>
                <p:oleObj name="Equation" r:id="rId4" imgW="4699000" imgH="482600" progId="Equation.DSMT4">
                  <p:embed/>
                  <p:pic>
                    <p:nvPicPr>
                      <p:cNvPr id="0" name=""/>
                      <p:cNvPicPr>
                        <a:picLocks noGrp="1"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90800" y="1371600"/>
                        <a:ext cx="40338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16" name="Picture 39" descr="Zimm plot"/>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bwMode="auto">
          <a:xfrm>
            <a:off x="3810000" y="1981200"/>
            <a:ext cx="5029200" cy="3052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41" descr="Zimm plot grid"/>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bwMode="auto">
          <a:xfrm>
            <a:off x="1295400" y="5105400"/>
            <a:ext cx="7543800" cy="946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Text Box 31"/>
          <p:cNvSpPr txBox="1">
            <a:spLocks noChangeArrowheads="1"/>
          </p:cNvSpPr>
          <p:nvPr/>
        </p:nvSpPr>
        <p:spPr bwMode="auto">
          <a:xfrm>
            <a:off x="304800" y="2209800"/>
            <a:ext cx="365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buFontTx/>
              <a:buAutoNum type="arabicPeriod"/>
            </a:pPr>
            <a:r>
              <a:rPr lang="en-US" altLang="en-US" dirty="0"/>
              <a:t>Perform global fit of data to light scattering equation to retrieve </a:t>
            </a:r>
            <a:r>
              <a:rPr lang="en-US" altLang="en-US" i="1" dirty="0"/>
              <a:t>M</a:t>
            </a:r>
            <a:r>
              <a:rPr lang="en-US" altLang="en-US" dirty="0"/>
              <a:t>, </a:t>
            </a:r>
            <a:r>
              <a:rPr lang="en-US" altLang="en-US" i="1" dirty="0" err="1"/>
              <a:t>r</a:t>
            </a:r>
            <a:r>
              <a:rPr lang="en-US" altLang="en-US" i="1" baseline="-25000" dirty="0" err="1"/>
              <a:t>g</a:t>
            </a:r>
            <a:r>
              <a:rPr lang="en-US" altLang="en-US" dirty="0"/>
              <a:t>, and </a:t>
            </a:r>
            <a:r>
              <a:rPr lang="en-US" altLang="en-US" i="1" dirty="0"/>
              <a:t>A</a:t>
            </a:r>
            <a:r>
              <a:rPr lang="en-US" altLang="en-US" i="1" baseline="-25000" dirty="0"/>
              <a:t>2</a:t>
            </a:r>
            <a:r>
              <a:rPr lang="en-US" altLang="en-US" dirty="0"/>
              <a:t>.</a:t>
            </a:r>
          </a:p>
          <a:p>
            <a:pPr algn="l">
              <a:buFontTx/>
              <a:buAutoNum type="arabicPeriod"/>
            </a:pPr>
            <a:r>
              <a:rPr lang="en-US" altLang="en-US" dirty="0"/>
              <a:t>Assess quality of fit using a </a:t>
            </a:r>
            <a:r>
              <a:rPr lang="en-US" altLang="en-US" dirty="0" err="1"/>
              <a:t>Zimm</a:t>
            </a:r>
            <a:r>
              <a:rPr lang="en-US" altLang="en-US" dirty="0"/>
              <a:t> plot.</a:t>
            </a:r>
          </a:p>
        </p:txBody>
      </p:sp>
    </p:spTree>
    <p:extLst>
      <p:ext uri="{BB962C8B-B14F-4D97-AF65-F5344CB8AC3E}">
        <p14:creationId xmlns:p14="http://schemas.microsoft.com/office/powerpoint/2010/main" val="1274671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2075" tIns="46038" rIns="92075" bIns="46038" anchor="t"/>
          <a:lstStyle/>
          <a:p>
            <a:r>
              <a:rPr lang="en-US" altLang="en-US" sz="3600" b="1" i="0" dirty="0" err="1" smtClean="0"/>
              <a:t>Zimm</a:t>
            </a:r>
            <a:r>
              <a:rPr lang="en-US" altLang="en-US" sz="3600" b="1" i="0" dirty="0" smtClean="0"/>
              <a:t> Plot of a Protein</a:t>
            </a:r>
          </a:p>
        </p:txBody>
      </p:sp>
      <p:sp>
        <p:nvSpPr>
          <p:cNvPr id="39939" name="Rectangle 10"/>
          <p:cNvSpPr>
            <a:spLocks noChangeArrowheads="1"/>
          </p:cNvSpPr>
          <p:nvPr/>
        </p:nvSpPr>
        <p:spPr bwMode="auto">
          <a:xfrm>
            <a:off x="1700213" y="4979988"/>
            <a:ext cx="5160067" cy="95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1400" dirty="0"/>
              <a:t>Molar Mass (MM)	: (7.714±0.01)e+4 g/</a:t>
            </a:r>
            <a:r>
              <a:rPr lang="en-US" altLang="en-US" sz="1400" dirty="0" err="1"/>
              <a:t>mol</a:t>
            </a:r>
            <a:r>
              <a:rPr lang="en-US" altLang="en-US" sz="1400" dirty="0"/>
              <a:t>	(0.16%)</a:t>
            </a:r>
          </a:p>
          <a:p>
            <a:pPr algn="l"/>
            <a:r>
              <a:rPr lang="en-US" altLang="en-US" sz="1400" dirty="0"/>
              <a:t>RMS Radius (</a:t>
            </a:r>
            <a:r>
              <a:rPr lang="en-US" altLang="en-US" sz="1400" dirty="0" err="1"/>
              <a:t>Rz</a:t>
            </a:r>
            <a:r>
              <a:rPr lang="en-US" altLang="en-US" sz="1400" dirty="0"/>
              <a:t>)	: 2.6±2.2 nm		(84%)</a:t>
            </a:r>
          </a:p>
          <a:p>
            <a:pPr algn="l"/>
            <a:r>
              <a:rPr lang="en-US" altLang="en-US" sz="1400" dirty="0"/>
              <a:t>2nd virial coefficient	: (1.413±0.06)e-4 </a:t>
            </a:r>
            <a:r>
              <a:rPr lang="en-US" altLang="en-US" sz="1400" dirty="0" err="1"/>
              <a:t>mol</a:t>
            </a:r>
            <a:r>
              <a:rPr lang="en-US" altLang="en-US" sz="1400" dirty="0"/>
              <a:t> mL/g</a:t>
            </a:r>
            <a:r>
              <a:rPr lang="en-US" altLang="en-US" sz="1400" baseline="30000" dirty="0"/>
              <a:t>2</a:t>
            </a:r>
            <a:r>
              <a:rPr lang="en-US" altLang="en-US" sz="1400" dirty="0"/>
              <a:t>	(3%)</a:t>
            </a:r>
          </a:p>
          <a:p>
            <a:pPr algn="l"/>
            <a:r>
              <a:rPr lang="en-US" altLang="en-US" sz="1400" dirty="0"/>
              <a:t>Aqueous </a:t>
            </a:r>
            <a:r>
              <a:rPr lang="en-US" altLang="en-US" sz="1400" dirty="0" err="1"/>
              <a:t>microbatch</a:t>
            </a:r>
            <a:r>
              <a:rPr lang="en-US" altLang="en-US" sz="1400" dirty="0"/>
              <a:t> </a:t>
            </a:r>
            <a:r>
              <a:rPr lang="en-US" altLang="en-US" sz="1400" dirty="0" err="1"/>
              <a:t>Zimm</a:t>
            </a:r>
            <a:r>
              <a:rPr lang="en-US" altLang="en-US" sz="1400" dirty="0"/>
              <a:t> Plot of BSA monomer</a:t>
            </a:r>
          </a:p>
        </p:txBody>
      </p:sp>
      <p:graphicFrame>
        <p:nvGraphicFramePr>
          <p:cNvPr id="39940" name="Object 11"/>
          <p:cNvGraphicFramePr>
            <a:graphicFrameLocks/>
          </p:cNvGraphicFramePr>
          <p:nvPr/>
        </p:nvGraphicFramePr>
        <p:xfrm>
          <a:off x="1376363" y="1219200"/>
          <a:ext cx="6810375" cy="3549650"/>
        </p:xfrm>
        <a:graphic>
          <a:graphicData uri="http://schemas.openxmlformats.org/presentationml/2006/ole">
            <mc:AlternateContent xmlns:mc="http://schemas.openxmlformats.org/markup-compatibility/2006">
              <mc:Choice xmlns:v="urn:schemas-microsoft-com:vml" Requires="v">
                <p:oleObj spid="_x0000_s27664" name="HiJaak Image" r:id="rId4" imgW="6797714" imgH="4681143" progId="HJPRO">
                  <p:embed/>
                </p:oleObj>
              </mc:Choice>
              <mc:Fallback>
                <p:oleObj name="HiJaak Image" r:id="rId4" imgW="6797714" imgH="4681143" progId="HJPRO">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363" y="1219200"/>
                        <a:ext cx="6810375"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33441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5334000"/>
          </a:xfrm>
        </p:spPr>
        <p:txBody>
          <a:bodyPr/>
          <a:lstStyle/>
          <a:p>
            <a:pPr marL="0" indent="0" algn="ctr">
              <a:buNone/>
            </a:pPr>
            <a:r>
              <a:rPr lang="en-US" b="1" dirty="0" smtClean="0"/>
              <a:t>PAL Light Scattering Capabilities</a:t>
            </a:r>
          </a:p>
          <a:p>
            <a:pPr marL="0" indent="0" algn="ctr">
              <a:buNone/>
            </a:pPr>
            <a:endParaRPr lang="en-US" dirty="0" smtClean="0"/>
          </a:p>
          <a:p>
            <a:r>
              <a:rPr lang="en-US" dirty="0" smtClean="0"/>
              <a:t>Zetasizer Nano ZS</a:t>
            </a:r>
          </a:p>
          <a:p>
            <a:r>
              <a:rPr lang="en-US" dirty="0" smtClean="0"/>
              <a:t>Wyatt MALS Detectors (</a:t>
            </a:r>
            <a:r>
              <a:rPr lang="en-US" dirty="0" err="1" smtClean="0"/>
              <a:t>Heleos</a:t>
            </a:r>
            <a:r>
              <a:rPr lang="en-US" dirty="0" smtClean="0"/>
              <a:t>, EOS, Dawn)</a:t>
            </a:r>
          </a:p>
          <a:p>
            <a:pPr lvl="1"/>
            <a:r>
              <a:rPr lang="en-US" dirty="0" smtClean="0"/>
              <a:t>On Line (GPC, AF4)</a:t>
            </a:r>
          </a:p>
          <a:p>
            <a:pPr lvl="1"/>
            <a:r>
              <a:rPr lang="en-US" dirty="0" smtClean="0"/>
              <a:t>Micro Batch</a:t>
            </a:r>
          </a:p>
          <a:p>
            <a:pPr lvl="1"/>
            <a:r>
              <a:rPr lang="en-US" dirty="0" smtClean="0"/>
              <a:t>Batch</a:t>
            </a:r>
          </a:p>
          <a:p>
            <a:r>
              <a:rPr lang="en-US" dirty="0" smtClean="0"/>
              <a:t>LSU Built </a:t>
            </a:r>
            <a:r>
              <a:rPr lang="en-US" dirty="0" err="1" smtClean="0"/>
              <a:t>Multiangle</a:t>
            </a:r>
            <a:r>
              <a:rPr lang="en-US" dirty="0" smtClean="0"/>
              <a:t> DLS (Dr. Paul Russo)</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5</a:t>
            </a:fld>
            <a:endParaRPr lang="en-US"/>
          </a:p>
        </p:txBody>
      </p:sp>
    </p:spTree>
    <p:extLst>
      <p:ext uri="{BB962C8B-B14F-4D97-AF65-F5344CB8AC3E}">
        <p14:creationId xmlns:p14="http://schemas.microsoft.com/office/powerpoint/2010/main" val="8743886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76400" y="0"/>
            <a:ext cx="6324600" cy="914400"/>
          </a:xfrm>
          <a:noFill/>
        </p:spPr>
        <p:txBody>
          <a:bodyPr/>
          <a:lstStyle/>
          <a:p>
            <a:r>
              <a:rPr lang="en-US" sz="3600" b="1" i="0" dirty="0" smtClean="0"/>
              <a:t>Conformation: </a:t>
            </a:r>
            <a:r>
              <a:rPr lang="en-US" sz="3600" b="1" dirty="0" err="1" smtClean="0"/>
              <a:t>r</a:t>
            </a:r>
            <a:r>
              <a:rPr lang="en-US" sz="3600" b="1" baseline="-25000" dirty="0" err="1" smtClean="0"/>
              <a:t>h</a:t>
            </a:r>
            <a:r>
              <a:rPr lang="en-US" sz="3600" b="1" dirty="0" smtClean="0"/>
              <a:t> vs. </a:t>
            </a:r>
            <a:r>
              <a:rPr lang="en-US" sz="3600" b="1" dirty="0" err="1" smtClean="0"/>
              <a:t>r</a:t>
            </a:r>
            <a:r>
              <a:rPr lang="en-US" sz="3600" b="1" baseline="-25000" dirty="0" err="1" smtClean="0"/>
              <a:t>g</a:t>
            </a:r>
            <a:endParaRPr lang="en-US" sz="3600" b="1" baseline="-25000" dirty="0" smtClean="0"/>
          </a:p>
        </p:txBody>
      </p:sp>
      <p:sp>
        <p:nvSpPr>
          <p:cNvPr id="2" name="Slide Number Placeholder 1"/>
          <p:cNvSpPr>
            <a:spLocks noGrp="1"/>
          </p:cNvSpPr>
          <p:nvPr>
            <p:ph type="sldNum" sz="quarter" idx="12"/>
          </p:nvPr>
        </p:nvSpPr>
        <p:spPr/>
        <p:txBody>
          <a:bodyPr/>
          <a:lstStyle/>
          <a:p>
            <a:pPr>
              <a:defRPr/>
            </a:pPr>
            <a:fld id="{ABEEE1FF-FBF8-4710-AE3E-79D798D90AF7}" type="slidenum">
              <a:rPr lang="en-US" smtClean="0"/>
              <a:pPr>
                <a:defRPr/>
              </a:pPr>
              <a:t>50</a:t>
            </a:fld>
            <a:endParaRPr lang="en-US"/>
          </a:p>
        </p:txBody>
      </p:sp>
      <p:sp>
        <p:nvSpPr>
          <p:cNvPr id="17411" name="Text Box 4"/>
          <p:cNvSpPr txBox="1">
            <a:spLocks noChangeArrowheads="1"/>
          </p:cNvSpPr>
          <p:nvPr/>
        </p:nvSpPr>
        <p:spPr bwMode="auto">
          <a:xfrm>
            <a:off x="974725" y="5319713"/>
            <a:ext cx="1616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baseline="-25000"/>
          </a:p>
        </p:txBody>
      </p:sp>
      <p:grpSp>
        <p:nvGrpSpPr>
          <p:cNvPr id="259091" name="Group 19"/>
          <p:cNvGrpSpPr>
            <a:grpSpLocks/>
          </p:cNvGrpSpPr>
          <p:nvPr/>
        </p:nvGrpSpPr>
        <p:grpSpPr bwMode="auto">
          <a:xfrm>
            <a:off x="5181600" y="1143000"/>
            <a:ext cx="2743200" cy="5284788"/>
            <a:chOff x="3264" y="720"/>
            <a:chExt cx="1728" cy="3329"/>
          </a:xfrm>
        </p:grpSpPr>
        <p:pic>
          <p:nvPicPr>
            <p:cNvPr id="17417" name="Picture 16" descr="sphere-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1008"/>
              <a:ext cx="1464" cy="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1"/>
            <p:cNvSpPr txBox="1">
              <a:spLocks noChangeArrowheads="1"/>
            </p:cNvSpPr>
            <p:nvPr/>
          </p:nvSpPr>
          <p:spPr bwMode="auto">
            <a:xfrm>
              <a:off x="3264" y="720"/>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3-arm star polymer </a:t>
              </a:r>
            </a:p>
          </p:txBody>
        </p:sp>
        <p:graphicFrame>
          <p:nvGraphicFramePr>
            <p:cNvPr id="17419" name="Object 13"/>
            <p:cNvGraphicFramePr>
              <a:graphicFrameLocks noChangeAspect="1"/>
            </p:cNvGraphicFramePr>
            <p:nvPr/>
          </p:nvGraphicFramePr>
          <p:xfrm>
            <a:off x="3264" y="3030"/>
            <a:ext cx="1728" cy="1019"/>
          </p:xfrm>
          <a:graphic>
            <a:graphicData uri="http://schemas.openxmlformats.org/presentationml/2006/ole">
              <mc:AlternateContent xmlns:mc="http://schemas.openxmlformats.org/markup-compatibility/2006">
                <mc:Choice xmlns:v="urn:schemas-microsoft-com:vml" Requires="v">
                  <p:oleObj spid="_x0000_s28692" name="Equation" r:id="rId5" imgW="774364" imgH="457002" progId="Equation.3">
                    <p:embed/>
                  </p:oleObj>
                </mc:Choice>
                <mc:Fallback>
                  <p:oleObj name="Equation" r:id="rId5" imgW="774364" imgH="45700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3030"/>
                          <a:ext cx="1728" cy="1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59090" name="Group 18"/>
          <p:cNvGrpSpPr>
            <a:grpSpLocks/>
          </p:cNvGrpSpPr>
          <p:nvPr/>
        </p:nvGrpSpPr>
        <p:grpSpPr bwMode="auto">
          <a:xfrm>
            <a:off x="685800" y="1524000"/>
            <a:ext cx="3276600" cy="4926013"/>
            <a:chOff x="432" y="960"/>
            <a:chExt cx="2064" cy="3103"/>
          </a:xfrm>
        </p:grpSpPr>
        <p:sp>
          <p:nvSpPr>
            <p:cNvPr id="17414" name="Text Box 6"/>
            <p:cNvSpPr txBox="1">
              <a:spLocks noChangeArrowheads="1"/>
            </p:cNvSpPr>
            <p:nvPr/>
          </p:nvSpPr>
          <p:spPr bwMode="auto">
            <a:xfrm>
              <a:off x="720" y="960"/>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solid sphere </a:t>
              </a:r>
            </a:p>
          </p:txBody>
        </p:sp>
        <p:graphicFrame>
          <p:nvGraphicFramePr>
            <p:cNvPr id="17415" name="Object 12"/>
            <p:cNvGraphicFramePr>
              <a:graphicFrameLocks noChangeAspect="1"/>
            </p:cNvGraphicFramePr>
            <p:nvPr/>
          </p:nvGraphicFramePr>
          <p:xfrm>
            <a:off x="480" y="3072"/>
            <a:ext cx="1872" cy="991"/>
          </p:xfrm>
          <a:graphic>
            <a:graphicData uri="http://schemas.openxmlformats.org/presentationml/2006/ole">
              <mc:AlternateContent xmlns:mc="http://schemas.openxmlformats.org/markup-compatibility/2006">
                <mc:Choice xmlns:v="urn:schemas-microsoft-com:vml" Requires="v">
                  <p:oleObj spid="_x0000_s28693" name="Microsoft Equation 3.0" r:id="rId7" imgW="863225" imgH="457002" progId="Equation.3">
                    <p:embed/>
                  </p:oleObj>
                </mc:Choice>
                <mc:Fallback>
                  <p:oleObj name="Microsoft Equation 3.0" r:id="rId7" imgW="863225" imgH="45700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3072"/>
                          <a:ext cx="1872" cy="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6" name="Picture 15" descr="sphere-rm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 y="1536"/>
              <a:ext cx="2064"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738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9090"/>
                                        </p:tgtEl>
                                        <p:attrNameLst>
                                          <p:attrName>style.visibility</p:attrName>
                                        </p:attrNameLst>
                                      </p:cBhvr>
                                      <p:to>
                                        <p:strVal val="visible"/>
                                      </p:to>
                                    </p:set>
                                    <p:anim calcmode="lin" valueType="num">
                                      <p:cBhvr additive="base">
                                        <p:cTn id="7" dur="500" fill="hold"/>
                                        <p:tgtEl>
                                          <p:spTgt spid="259090"/>
                                        </p:tgtEl>
                                        <p:attrNameLst>
                                          <p:attrName>ppt_x</p:attrName>
                                        </p:attrNameLst>
                                      </p:cBhvr>
                                      <p:tavLst>
                                        <p:tav tm="0">
                                          <p:val>
                                            <p:strVal val="0-#ppt_w/2"/>
                                          </p:val>
                                        </p:tav>
                                        <p:tav tm="100000">
                                          <p:val>
                                            <p:strVal val="#ppt_x"/>
                                          </p:val>
                                        </p:tav>
                                      </p:tavLst>
                                    </p:anim>
                                    <p:anim calcmode="lin" valueType="num">
                                      <p:cBhvr additive="base">
                                        <p:cTn id="8" dur="500" fill="hold"/>
                                        <p:tgtEl>
                                          <p:spTgt spid="2590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59091"/>
                                        </p:tgtEl>
                                        <p:attrNameLst>
                                          <p:attrName>style.visibility</p:attrName>
                                        </p:attrNameLst>
                                      </p:cBhvr>
                                      <p:to>
                                        <p:strVal val="visible"/>
                                      </p:to>
                                    </p:set>
                                    <p:anim calcmode="lin" valueType="num">
                                      <p:cBhvr additive="base">
                                        <p:cTn id="13" dur="500" fill="hold"/>
                                        <p:tgtEl>
                                          <p:spTgt spid="259091"/>
                                        </p:tgtEl>
                                        <p:attrNameLst>
                                          <p:attrName>ppt_x</p:attrName>
                                        </p:attrNameLst>
                                      </p:cBhvr>
                                      <p:tavLst>
                                        <p:tav tm="0">
                                          <p:val>
                                            <p:strVal val="1+#ppt_w/2"/>
                                          </p:val>
                                        </p:tav>
                                        <p:tav tm="100000">
                                          <p:val>
                                            <p:strVal val="#ppt_x"/>
                                          </p:val>
                                        </p:tav>
                                      </p:tavLst>
                                    </p:anim>
                                    <p:anim calcmode="lin" valueType="num">
                                      <p:cBhvr additive="base">
                                        <p:cTn id="14" dur="500" fill="hold"/>
                                        <p:tgtEl>
                                          <p:spTgt spid="2590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Slide Number Placeholder 2"/>
          <p:cNvSpPr>
            <a:spLocks noGrp="1"/>
          </p:cNvSpPr>
          <p:nvPr>
            <p:ph type="sldNum" sz="quarter" idx="12"/>
          </p:nvPr>
        </p:nvSpPr>
        <p:spPr/>
        <p:txBody>
          <a:bodyPr/>
          <a:lstStyle/>
          <a:p>
            <a:pPr>
              <a:defRPr/>
            </a:pPr>
            <a:fld id="{ABEEE1FF-FBF8-4710-AE3E-79D798D90AF7}" type="slidenum">
              <a:rPr lang="en-US" smtClean="0"/>
              <a:pPr>
                <a:defRPr/>
              </a:pPr>
              <a:t>51</a:t>
            </a:fld>
            <a:endParaRPr lang="en-US"/>
          </a:p>
        </p:txBody>
      </p:sp>
    </p:spTree>
    <p:extLst>
      <p:ext uri="{BB962C8B-B14F-4D97-AF65-F5344CB8AC3E}">
        <p14:creationId xmlns:p14="http://schemas.microsoft.com/office/powerpoint/2010/main" val="2012893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88357"/>
            <a:ext cx="3488267" cy="1962150"/>
          </a:xfrm>
          <a:prstGeom prst="rect">
            <a:avLst/>
          </a:prstGeom>
        </p:spPr>
      </p:pic>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33700" y="597857"/>
            <a:ext cx="3124200" cy="23431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3843663"/>
            <a:ext cx="2780284" cy="208521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409950"/>
            <a:ext cx="3453384" cy="259003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5867400" y="589684"/>
            <a:ext cx="3048000" cy="1714500"/>
          </a:xfrm>
          <a:prstGeom prst="rect">
            <a:avLst/>
          </a:prstGeom>
        </p:spPr>
      </p:pic>
    </p:spTree>
    <p:extLst>
      <p:ext uri="{BB962C8B-B14F-4D97-AF65-F5344CB8AC3E}">
        <p14:creationId xmlns:p14="http://schemas.microsoft.com/office/powerpoint/2010/main" val="296422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DLS, PCR, QUELS</a:t>
            </a:r>
            <a:endParaRPr lang="en-US" sz="3600" b="1" dirty="0"/>
          </a:p>
        </p:txBody>
      </p:sp>
      <p:sp>
        <p:nvSpPr>
          <p:cNvPr id="3" name="Content Placeholder 2"/>
          <p:cNvSpPr>
            <a:spLocks noGrp="1"/>
          </p:cNvSpPr>
          <p:nvPr>
            <p:ph idx="1"/>
          </p:nvPr>
        </p:nvSpPr>
        <p:spPr/>
        <p:txBody>
          <a:bodyPr/>
          <a:lstStyle/>
          <a:p>
            <a:r>
              <a:rPr lang="en-US" dirty="0" smtClean="0">
                <a:solidFill>
                  <a:srgbClr val="FF0000"/>
                </a:solidFill>
              </a:rPr>
              <a:t>D</a:t>
            </a:r>
            <a:r>
              <a:rPr lang="en-US" dirty="0" smtClean="0"/>
              <a:t>ynamic </a:t>
            </a:r>
            <a:r>
              <a:rPr lang="en-US" dirty="0" smtClean="0">
                <a:solidFill>
                  <a:srgbClr val="FF0000"/>
                </a:solidFill>
              </a:rPr>
              <a:t>L</a:t>
            </a:r>
            <a:r>
              <a:rPr lang="en-US" dirty="0" smtClean="0"/>
              <a:t>ight </a:t>
            </a:r>
            <a:r>
              <a:rPr lang="en-US" dirty="0" smtClean="0">
                <a:solidFill>
                  <a:srgbClr val="FF0000"/>
                </a:solidFill>
              </a:rPr>
              <a:t>S</a:t>
            </a:r>
            <a:r>
              <a:rPr lang="en-US" dirty="0" smtClean="0"/>
              <a:t>cattering</a:t>
            </a:r>
          </a:p>
          <a:p>
            <a:r>
              <a:rPr lang="en-US" dirty="0" smtClean="0">
                <a:solidFill>
                  <a:srgbClr val="FF0000"/>
                </a:solidFill>
              </a:rPr>
              <a:t>P</a:t>
            </a:r>
            <a:r>
              <a:rPr lang="en-US" dirty="0" smtClean="0"/>
              <a:t>hoton </a:t>
            </a:r>
            <a:r>
              <a:rPr lang="en-US" dirty="0" smtClean="0">
                <a:solidFill>
                  <a:srgbClr val="FF0000"/>
                </a:solidFill>
              </a:rPr>
              <a:t>C</a:t>
            </a:r>
            <a:r>
              <a:rPr lang="en-US" dirty="0" smtClean="0"/>
              <a:t>orrelation </a:t>
            </a:r>
            <a:r>
              <a:rPr lang="en-US" dirty="0" smtClean="0">
                <a:solidFill>
                  <a:srgbClr val="FF0000"/>
                </a:solidFill>
              </a:rPr>
              <a:t>S</a:t>
            </a:r>
            <a:r>
              <a:rPr lang="en-US" dirty="0" smtClean="0"/>
              <a:t>pectroscopy</a:t>
            </a:r>
          </a:p>
          <a:p>
            <a:r>
              <a:rPr lang="en-US" dirty="0" smtClean="0">
                <a:solidFill>
                  <a:srgbClr val="FF0000"/>
                </a:solidFill>
              </a:rPr>
              <a:t>Q</a:t>
            </a:r>
            <a:r>
              <a:rPr lang="en-US" dirty="0" smtClean="0"/>
              <a:t>uasi </a:t>
            </a:r>
            <a:r>
              <a:rPr lang="en-US" dirty="0" smtClean="0">
                <a:solidFill>
                  <a:srgbClr val="FF0000"/>
                </a:solidFill>
              </a:rPr>
              <a:t>E</a:t>
            </a:r>
            <a:r>
              <a:rPr lang="en-US" dirty="0" smtClean="0"/>
              <a:t>lastic </a:t>
            </a:r>
            <a:r>
              <a:rPr lang="en-US" dirty="0" smtClean="0">
                <a:solidFill>
                  <a:srgbClr val="FF0000"/>
                </a:solidFill>
              </a:rPr>
              <a:t>L</a:t>
            </a:r>
            <a:r>
              <a:rPr lang="en-US" dirty="0" smtClean="0"/>
              <a:t>ight </a:t>
            </a:r>
            <a:r>
              <a:rPr lang="en-US" dirty="0" smtClean="0">
                <a:solidFill>
                  <a:srgbClr val="FF0000"/>
                </a:solidFill>
              </a:rPr>
              <a:t>S</a:t>
            </a:r>
            <a:r>
              <a:rPr lang="en-US" dirty="0" smtClean="0"/>
              <a:t>cattering</a:t>
            </a:r>
          </a:p>
          <a:p>
            <a:endParaRPr lang="en-US" dirty="0"/>
          </a:p>
          <a:p>
            <a:pPr lvl="1"/>
            <a:r>
              <a:rPr lang="en-US" dirty="0" smtClean="0"/>
              <a:t>Measure Brownian Motion</a:t>
            </a:r>
          </a:p>
          <a:p>
            <a:pPr lvl="1"/>
            <a:r>
              <a:rPr lang="en-US" dirty="0" smtClean="0"/>
              <a:t>Obtain Diffusion Rate</a:t>
            </a:r>
          </a:p>
          <a:p>
            <a:pPr lvl="1"/>
            <a:r>
              <a:rPr lang="en-US" dirty="0" smtClean="0"/>
              <a:t>Calculate Hydrodynamic Radius</a:t>
            </a:r>
            <a:endParaRPr lang="en-US"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7</a:t>
            </a:fld>
            <a:endParaRPr lang="en-US"/>
          </a:p>
        </p:txBody>
      </p:sp>
    </p:spTree>
    <p:extLst>
      <p:ext uri="{BB962C8B-B14F-4D97-AF65-F5344CB8AC3E}">
        <p14:creationId xmlns:p14="http://schemas.microsoft.com/office/powerpoint/2010/main" val="1411963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DLS Works</a:t>
            </a:r>
            <a:endParaRPr lang="en-US" sz="3600" dirty="0"/>
          </a:p>
        </p:txBody>
      </p:sp>
      <p:sp>
        <p:nvSpPr>
          <p:cNvPr id="4" name="Slide Number Placeholder 3"/>
          <p:cNvSpPr>
            <a:spLocks noGrp="1"/>
          </p:cNvSpPr>
          <p:nvPr>
            <p:ph type="sldNum" sz="quarter" idx="12"/>
          </p:nvPr>
        </p:nvSpPr>
        <p:spPr/>
        <p:txBody>
          <a:bodyPr/>
          <a:lstStyle/>
          <a:p>
            <a:pPr>
              <a:defRPr/>
            </a:pPr>
            <a:fld id="{B490A7AB-A166-499C-AA4C-9FE937EAC17B}" type="slidenum">
              <a:rPr lang="en-US" smtClean="0"/>
              <a:pPr>
                <a:defRPr/>
              </a:pPr>
              <a:t>8</a:t>
            </a:fld>
            <a:endParaRPr lang="en-US" dirty="0"/>
          </a:p>
        </p:txBody>
      </p:sp>
      <p:pic>
        <p:nvPicPr>
          <p:cNvPr id="5" name="Picture 8" descr="brown"/>
          <p:cNvPicPr preferRelativeResize="0">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45021" y="381000"/>
            <a:ext cx="1758921" cy="83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90516"/>
            <a:ext cx="36195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743200" y="6123245"/>
            <a:ext cx="5860742" cy="246221"/>
          </a:xfrm>
          <a:prstGeom prst="rect">
            <a:avLst/>
          </a:prstGeom>
        </p:spPr>
        <p:txBody>
          <a:bodyPr wrap="square">
            <a:spAutoFit/>
          </a:bodyPr>
          <a:lstStyle/>
          <a:p>
            <a:pPr algn="just"/>
            <a:r>
              <a:rPr lang="en-US" sz="1000" i="1" dirty="0" smtClean="0"/>
              <a:t>The animated image of Brownian motion of 2mm particles in water is data taken in the </a:t>
            </a:r>
            <a:r>
              <a:rPr lang="en-US" sz="1000" i="1" dirty="0" err="1" smtClean="0"/>
              <a:t>Weitz</a:t>
            </a:r>
            <a:r>
              <a:rPr lang="en-US" sz="1000" i="1" dirty="0" smtClean="0"/>
              <a:t> lab at Harvard</a:t>
            </a:r>
            <a:endParaRPr lang="en-US" sz="1000" i="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905001"/>
            <a:ext cx="2127404" cy="220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7618" y="4390841"/>
            <a:ext cx="2595368"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0" y="5149334"/>
            <a:ext cx="1638590" cy="369332"/>
          </a:xfrm>
          <a:prstGeom prst="rect">
            <a:avLst/>
          </a:prstGeom>
          <a:noFill/>
        </p:spPr>
        <p:txBody>
          <a:bodyPr wrap="none" rtlCol="0">
            <a:spAutoFit/>
          </a:bodyPr>
          <a:lstStyle/>
          <a:p>
            <a:r>
              <a:rPr lang="en-US" dirty="0" smtClean="0">
                <a:latin typeface="Times New Roman" pitchFamily="18" charset="0"/>
                <a:cs typeface="Times New Roman" pitchFamily="18" charset="0"/>
              </a:rPr>
              <a:t>Speckle Pattern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6307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0"/>
            <a:ext cx="6511925" cy="1100138"/>
          </a:xfrm>
        </p:spPr>
        <p:txBody>
          <a:bodyPr/>
          <a:lstStyle/>
          <a:p>
            <a:r>
              <a:rPr lang="en-US" sz="3600" b="1" i="0" dirty="0" smtClean="0">
                <a:cs typeface="Times New Roman" pitchFamily="18" charset="0"/>
              </a:rPr>
              <a:t>What is translational diffusion</a:t>
            </a:r>
            <a:r>
              <a:rPr lang="en-US" sz="3600" b="1" i="0" baseline="-25000" dirty="0" smtClean="0">
                <a:cs typeface="Times New Roman" pitchFamily="18" charset="0"/>
              </a:rPr>
              <a:t> </a:t>
            </a:r>
            <a:r>
              <a:rPr lang="en-US" sz="3600" b="1" i="0" dirty="0" smtClean="0">
                <a:cs typeface="Times New Roman" pitchFamily="18" charset="0"/>
              </a:rPr>
              <a:t>?</a:t>
            </a:r>
            <a:endParaRPr lang="en-US" sz="3600" b="1" i="0" baseline="-25000" dirty="0" smtClean="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8027AB2-31C5-4AC4-AD45-ADD3ED1B39DA}" type="slidenum">
              <a:rPr lang="en-US" smtClean="0"/>
              <a:pPr>
                <a:defRPr/>
              </a:pPr>
              <a:t>9</a:t>
            </a:fld>
            <a:endParaRPr lang="en-US"/>
          </a:p>
        </p:txBody>
      </p:sp>
      <p:grpSp>
        <p:nvGrpSpPr>
          <p:cNvPr id="346115" name="Group 3"/>
          <p:cNvGrpSpPr>
            <a:grpSpLocks/>
          </p:cNvGrpSpPr>
          <p:nvPr/>
        </p:nvGrpSpPr>
        <p:grpSpPr bwMode="auto">
          <a:xfrm>
            <a:off x="4953000" y="4343400"/>
            <a:ext cx="990600" cy="914400"/>
            <a:chOff x="816" y="2496"/>
            <a:chExt cx="624" cy="576"/>
          </a:xfrm>
        </p:grpSpPr>
        <p:sp>
          <p:nvSpPr>
            <p:cNvPr id="22558" name="Oval 4"/>
            <p:cNvSpPr>
              <a:spLocks noChangeArrowheads="1"/>
            </p:cNvSpPr>
            <p:nvPr/>
          </p:nvSpPr>
          <p:spPr bwMode="auto">
            <a:xfrm>
              <a:off x="816" y="2496"/>
              <a:ext cx="624" cy="576"/>
            </a:xfrm>
            <a:prstGeom prst="ellipse">
              <a:avLst/>
            </a:pr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Oval 5"/>
            <p:cNvSpPr>
              <a:spLocks noChangeArrowheads="1"/>
            </p:cNvSpPr>
            <p:nvPr/>
          </p:nvSpPr>
          <p:spPr bwMode="auto">
            <a:xfrm>
              <a:off x="1104" y="2784"/>
              <a:ext cx="48" cy="48"/>
            </a:xfrm>
            <a:prstGeom prst="ellipse">
              <a:avLst/>
            </a:pr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6118" name="Group 6"/>
          <p:cNvGrpSpPr>
            <a:grpSpLocks/>
          </p:cNvGrpSpPr>
          <p:nvPr/>
        </p:nvGrpSpPr>
        <p:grpSpPr bwMode="auto">
          <a:xfrm>
            <a:off x="5486400" y="4038600"/>
            <a:ext cx="990600" cy="914400"/>
            <a:chOff x="816" y="2496"/>
            <a:chExt cx="624" cy="576"/>
          </a:xfrm>
        </p:grpSpPr>
        <p:sp>
          <p:nvSpPr>
            <p:cNvPr id="22556" name="Oval 7"/>
            <p:cNvSpPr>
              <a:spLocks noChangeArrowheads="1"/>
            </p:cNvSpPr>
            <p:nvPr/>
          </p:nvSpPr>
          <p:spPr bwMode="auto">
            <a:xfrm>
              <a:off x="816" y="2496"/>
              <a:ext cx="624" cy="576"/>
            </a:xfrm>
            <a:prstGeom prst="ellipse">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Oval 8"/>
            <p:cNvSpPr>
              <a:spLocks noChangeArrowheads="1"/>
            </p:cNvSpPr>
            <p:nvPr/>
          </p:nvSpPr>
          <p:spPr bwMode="auto">
            <a:xfrm>
              <a:off x="1104" y="2784"/>
              <a:ext cx="48" cy="48"/>
            </a:xfrm>
            <a:prstGeom prst="ellipse">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6121" name="Group 9"/>
          <p:cNvGrpSpPr>
            <a:grpSpLocks/>
          </p:cNvGrpSpPr>
          <p:nvPr/>
        </p:nvGrpSpPr>
        <p:grpSpPr bwMode="auto">
          <a:xfrm>
            <a:off x="6172200" y="3962400"/>
            <a:ext cx="990600" cy="914400"/>
            <a:chOff x="816" y="2496"/>
            <a:chExt cx="624" cy="576"/>
          </a:xfrm>
        </p:grpSpPr>
        <p:sp>
          <p:nvSpPr>
            <p:cNvPr id="22554" name="Oval 10"/>
            <p:cNvSpPr>
              <a:spLocks noChangeArrowheads="1"/>
            </p:cNvSpPr>
            <p:nvPr/>
          </p:nvSpPr>
          <p:spPr bwMode="auto">
            <a:xfrm>
              <a:off x="816" y="2496"/>
              <a:ext cx="624" cy="576"/>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Oval 11"/>
            <p:cNvSpPr>
              <a:spLocks noChangeArrowheads="1"/>
            </p:cNvSpPr>
            <p:nvPr/>
          </p:nvSpPr>
          <p:spPr bwMode="auto">
            <a:xfrm>
              <a:off x="1104" y="2784"/>
              <a:ext cx="48" cy="48"/>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6124" name="Group 12"/>
          <p:cNvGrpSpPr>
            <a:grpSpLocks/>
          </p:cNvGrpSpPr>
          <p:nvPr/>
        </p:nvGrpSpPr>
        <p:grpSpPr bwMode="auto">
          <a:xfrm>
            <a:off x="6629400" y="4267200"/>
            <a:ext cx="990600" cy="914400"/>
            <a:chOff x="816" y="2496"/>
            <a:chExt cx="624" cy="576"/>
          </a:xfrm>
        </p:grpSpPr>
        <p:sp>
          <p:nvSpPr>
            <p:cNvPr id="22552" name="Oval 13"/>
            <p:cNvSpPr>
              <a:spLocks noChangeArrowheads="1"/>
            </p:cNvSpPr>
            <p:nvPr/>
          </p:nvSpPr>
          <p:spPr bwMode="auto">
            <a:xfrm>
              <a:off x="816" y="2496"/>
              <a:ext cx="624" cy="576"/>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Oval 14"/>
            <p:cNvSpPr>
              <a:spLocks noChangeArrowheads="1"/>
            </p:cNvSpPr>
            <p:nvPr/>
          </p:nvSpPr>
          <p:spPr bwMode="auto">
            <a:xfrm>
              <a:off x="1104" y="2784"/>
              <a:ext cx="48" cy="48"/>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6127" name="Group 15"/>
          <p:cNvGrpSpPr>
            <a:grpSpLocks/>
          </p:cNvGrpSpPr>
          <p:nvPr/>
        </p:nvGrpSpPr>
        <p:grpSpPr bwMode="auto">
          <a:xfrm>
            <a:off x="7315200" y="4572000"/>
            <a:ext cx="990600" cy="914400"/>
            <a:chOff x="816" y="2496"/>
            <a:chExt cx="624" cy="576"/>
          </a:xfrm>
        </p:grpSpPr>
        <p:sp>
          <p:nvSpPr>
            <p:cNvPr id="22550" name="Oval 16"/>
            <p:cNvSpPr>
              <a:spLocks noChangeArrowheads="1"/>
            </p:cNvSpPr>
            <p:nvPr/>
          </p:nvSpPr>
          <p:spPr bwMode="auto">
            <a:xfrm>
              <a:off x="816" y="2496"/>
              <a:ext cx="624" cy="57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Oval 17"/>
            <p:cNvSpPr>
              <a:spLocks noChangeArrowheads="1"/>
            </p:cNvSpPr>
            <p:nvPr/>
          </p:nvSpPr>
          <p:spPr bwMode="auto">
            <a:xfrm>
              <a:off x="1104" y="2784"/>
              <a:ext cx="48" cy="48"/>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6130" name="Group 18"/>
          <p:cNvGrpSpPr>
            <a:grpSpLocks/>
          </p:cNvGrpSpPr>
          <p:nvPr/>
        </p:nvGrpSpPr>
        <p:grpSpPr bwMode="auto">
          <a:xfrm>
            <a:off x="7772400" y="4876800"/>
            <a:ext cx="990600" cy="914400"/>
            <a:chOff x="816" y="2496"/>
            <a:chExt cx="624" cy="576"/>
          </a:xfrm>
        </p:grpSpPr>
        <p:sp>
          <p:nvSpPr>
            <p:cNvPr id="22548" name="Oval 19"/>
            <p:cNvSpPr>
              <a:spLocks noChangeArrowheads="1"/>
            </p:cNvSpPr>
            <p:nvPr/>
          </p:nvSpPr>
          <p:spPr bwMode="auto">
            <a:xfrm>
              <a:off x="816" y="2496"/>
              <a:ext cx="624" cy="576"/>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Oval 20"/>
            <p:cNvSpPr>
              <a:spLocks noChangeArrowheads="1"/>
            </p:cNvSpPr>
            <p:nvPr/>
          </p:nvSpPr>
          <p:spPr bwMode="auto">
            <a:xfrm>
              <a:off x="1104" y="2784"/>
              <a:ext cx="48" cy="48"/>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6133" name="AutoShape 21"/>
          <p:cNvSpPr>
            <a:spLocks noChangeArrowheads="1"/>
          </p:cNvSpPr>
          <p:nvPr/>
        </p:nvSpPr>
        <p:spPr bwMode="auto">
          <a:xfrm>
            <a:off x="5181600" y="5943600"/>
            <a:ext cx="3124200" cy="304800"/>
          </a:xfrm>
          <a:prstGeom prst="rightArrow">
            <a:avLst>
              <a:gd name="adj1" fmla="val 50000"/>
              <a:gd name="adj2" fmla="val 256250"/>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34" name="Text Box 22"/>
          <p:cNvSpPr txBox="1">
            <a:spLocks noChangeArrowheads="1"/>
          </p:cNvSpPr>
          <p:nvPr/>
        </p:nvSpPr>
        <p:spPr bwMode="auto">
          <a:xfrm>
            <a:off x="4876800" y="2743200"/>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dirty="0"/>
              <a:t>Translational diffusion: signal change</a:t>
            </a:r>
          </a:p>
        </p:txBody>
      </p:sp>
      <p:grpSp>
        <p:nvGrpSpPr>
          <p:cNvPr id="346135" name="Group 23"/>
          <p:cNvGrpSpPr>
            <a:grpSpLocks/>
          </p:cNvGrpSpPr>
          <p:nvPr/>
        </p:nvGrpSpPr>
        <p:grpSpPr bwMode="auto">
          <a:xfrm>
            <a:off x="1676400" y="4191000"/>
            <a:ext cx="990600" cy="914400"/>
            <a:chOff x="816" y="2496"/>
            <a:chExt cx="624" cy="576"/>
          </a:xfrm>
        </p:grpSpPr>
        <p:sp>
          <p:nvSpPr>
            <p:cNvPr id="22546" name="Oval 24"/>
            <p:cNvSpPr>
              <a:spLocks noChangeArrowheads="1"/>
            </p:cNvSpPr>
            <p:nvPr/>
          </p:nvSpPr>
          <p:spPr bwMode="auto">
            <a:xfrm>
              <a:off x="816" y="2496"/>
              <a:ext cx="624"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Oval 25"/>
            <p:cNvSpPr>
              <a:spLocks noChangeArrowheads="1"/>
            </p:cNvSpPr>
            <p:nvPr/>
          </p:nvSpPr>
          <p:spPr bwMode="auto">
            <a:xfrm>
              <a:off x="1104" y="278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6138" name="Group 26"/>
          <p:cNvGrpSpPr>
            <a:grpSpLocks/>
          </p:cNvGrpSpPr>
          <p:nvPr/>
        </p:nvGrpSpPr>
        <p:grpSpPr bwMode="auto">
          <a:xfrm>
            <a:off x="1600200" y="4191000"/>
            <a:ext cx="990600" cy="914400"/>
            <a:chOff x="816" y="2496"/>
            <a:chExt cx="624" cy="576"/>
          </a:xfrm>
        </p:grpSpPr>
        <p:sp>
          <p:nvSpPr>
            <p:cNvPr id="22544" name="Oval 27"/>
            <p:cNvSpPr>
              <a:spLocks noChangeArrowheads="1"/>
            </p:cNvSpPr>
            <p:nvPr/>
          </p:nvSpPr>
          <p:spPr bwMode="auto">
            <a:xfrm>
              <a:off x="816" y="2496"/>
              <a:ext cx="624" cy="576"/>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Oval 28"/>
            <p:cNvSpPr>
              <a:spLocks noChangeArrowheads="1"/>
            </p:cNvSpPr>
            <p:nvPr/>
          </p:nvSpPr>
          <p:spPr bwMode="auto">
            <a:xfrm>
              <a:off x="1104" y="2784"/>
              <a:ext cx="48" cy="48"/>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6141" name="AutoShape 29"/>
          <p:cNvSpPr>
            <a:spLocks noChangeArrowheads="1"/>
          </p:cNvSpPr>
          <p:nvPr/>
        </p:nvSpPr>
        <p:spPr bwMode="auto">
          <a:xfrm>
            <a:off x="2743200" y="3962400"/>
            <a:ext cx="533400" cy="1524000"/>
          </a:xfrm>
          <a:prstGeom prst="curvedLeftArrow">
            <a:avLst>
              <a:gd name="adj1" fmla="val 57143"/>
              <a:gd name="adj2" fmla="val 114286"/>
              <a:gd name="adj3" fmla="val 33333"/>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6142" name="Text Box 30"/>
          <p:cNvSpPr txBox="1">
            <a:spLocks noChangeArrowheads="1"/>
          </p:cNvSpPr>
          <p:nvPr/>
        </p:nvSpPr>
        <p:spPr bwMode="auto">
          <a:xfrm>
            <a:off x="609600" y="2819400"/>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dirty="0"/>
              <a:t>Rotational diffusion: no signal change</a:t>
            </a:r>
          </a:p>
        </p:txBody>
      </p:sp>
      <p:sp>
        <p:nvSpPr>
          <p:cNvPr id="346143" name="Text Box 31"/>
          <p:cNvSpPr txBox="1">
            <a:spLocks noChangeArrowheads="1"/>
          </p:cNvSpPr>
          <p:nvPr/>
        </p:nvSpPr>
        <p:spPr bwMode="auto">
          <a:xfrm>
            <a:off x="457200" y="2057400"/>
            <a:ext cx="8305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en-US" sz="3000" dirty="0"/>
              <a:t>Diffusion of molecules ---- Brownian Motion</a:t>
            </a:r>
          </a:p>
        </p:txBody>
      </p:sp>
    </p:spTree>
    <p:extLst>
      <p:ext uri="{BB962C8B-B14F-4D97-AF65-F5344CB8AC3E}">
        <p14:creationId xmlns:p14="http://schemas.microsoft.com/office/powerpoint/2010/main" val="3023312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6143"/>
                                        </p:tgtEl>
                                        <p:attrNameLst>
                                          <p:attrName>style.visibility</p:attrName>
                                        </p:attrNameLst>
                                      </p:cBhvr>
                                      <p:to>
                                        <p:strVal val="visible"/>
                                      </p:to>
                                    </p:set>
                                    <p:animEffect transition="in" filter="dissolve">
                                      <p:cBhvr>
                                        <p:cTn id="7" dur="500"/>
                                        <p:tgtEl>
                                          <p:spTgt spid="346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6142"/>
                                        </p:tgtEl>
                                        <p:attrNameLst>
                                          <p:attrName>style.visibility</p:attrName>
                                        </p:attrNameLst>
                                      </p:cBhvr>
                                      <p:to>
                                        <p:strVal val="visible"/>
                                      </p:to>
                                    </p:set>
                                    <p:animEffect transition="in" filter="dissolve">
                                      <p:cBhvr>
                                        <p:cTn id="12" dur="500"/>
                                        <p:tgtEl>
                                          <p:spTgt spid="3461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46135"/>
                                        </p:tgtEl>
                                        <p:attrNameLst>
                                          <p:attrName>style.visibility</p:attrName>
                                        </p:attrNameLst>
                                      </p:cBhvr>
                                      <p:to>
                                        <p:strVal val="visible"/>
                                      </p:to>
                                    </p:set>
                                  </p:childTnLst>
                                </p:cTn>
                              </p:par>
                            </p:childTnLst>
                          </p:cTn>
                        </p:par>
                        <p:par>
                          <p:cTn id="17" fill="hold" nodeType="afterGroup">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346141"/>
                                        </p:tgtEl>
                                        <p:attrNameLst>
                                          <p:attrName>style.visibility</p:attrName>
                                        </p:attrNameLst>
                                      </p:cBhvr>
                                      <p:to>
                                        <p:strVal val="visible"/>
                                      </p:to>
                                    </p:set>
                                    <p:animEffect transition="in" filter="dissolve">
                                      <p:cBhvr>
                                        <p:cTn id="20" dur="500"/>
                                        <p:tgtEl>
                                          <p:spTgt spid="346141"/>
                                        </p:tgtEl>
                                      </p:cBhvr>
                                    </p:animEffect>
                                  </p:childTnLst>
                                </p:cTn>
                              </p:par>
                            </p:childTnLst>
                          </p:cTn>
                        </p:par>
                        <p:par>
                          <p:cTn id="21" fill="hold" nodeType="afterGroup">
                            <p:stCondLst>
                              <p:cond delay="2000"/>
                            </p:stCondLst>
                            <p:childTnLst>
                              <p:par>
                                <p:cTn id="22" presetID="9" presetClass="entr" presetSubtype="0" fill="hold" nodeType="afterEffect">
                                  <p:stCondLst>
                                    <p:cond delay="2000"/>
                                  </p:stCondLst>
                                  <p:childTnLst>
                                    <p:set>
                                      <p:cBhvr>
                                        <p:cTn id="23" dur="1" fill="hold">
                                          <p:stCondLst>
                                            <p:cond delay="0"/>
                                          </p:stCondLst>
                                        </p:cTn>
                                        <p:tgtEl>
                                          <p:spTgt spid="346138"/>
                                        </p:tgtEl>
                                        <p:attrNameLst>
                                          <p:attrName>style.visibility</p:attrName>
                                        </p:attrNameLst>
                                      </p:cBhvr>
                                      <p:to>
                                        <p:strVal val="visible"/>
                                      </p:to>
                                    </p:set>
                                    <p:animEffect transition="in" filter="dissolve">
                                      <p:cBhvr>
                                        <p:cTn id="24" dur="500"/>
                                        <p:tgtEl>
                                          <p:spTgt spid="3461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46134"/>
                                        </p:tgtEl>
                                        <p:attrNameLst>
                                          <p:attrName>style.visibility</p:attrName>
                                        </p:attrNameLst>
                                      </p:cBhvr>
                                      <p:to>
                                        <p:strVal val="visible"/>
                                      </p:to>
                                    </p:set>
                                    <p:animEffect transition="in" filter="dissolve">
                                      <p:cBhvr>
                                        <p:cTn id="29" dur="500"/>
                                        <p:tgtEl>
                                          <p:spTgt spid="346134"/>
                                        </p:tgtEl>
                                      </p:cBhvr>
                                    </p:animEffect>
                                  </p:childTnLst>
                                </p:cTn>
                              </p:par>
                            </p:childTnLst>
                          </p:cTn>
                        </p:par>
                        <p:par>
                          <p:cTn id="30" fill="hold" nodeType="afterGroup">
                            <p:stCondLst>
                              <p:cond delay="500"/>
                            </p:stCondLst>
                            <p:childTnLst>
                              <p:par>
                                <p:cTn id="31" presetID="1" presetClass="entr" presetSubtype="0" fill="hold" nodeType="afterEffect">
                                  <p:stCondLst>
                                    <p:cond delay="2000"/>
                                  </p:stCondLst>
                                  <p:childTnLst>
                                    <p:set>
                                      <p:cBhvr>
                                        <p:cTn id="32" dur="1" fill="hold">
                                          <p:stCondLst>
                                            <p:cond delay="499"/>
                                          </p:stCondLst>
                                        </p:cTn>
                                        <p:tgtEl>
                                          <p:spTgt spid="346115"/>
                                        </p:tgtEl>
                                        <p:attrNameLst>
                                          <p:attrName>style.visibility</p:attrName>
                                        </p:attrNameLst>
                                      </p:cBhvr>
                                      <p:to>
                                        <p:strVal val="visible"/>
                                      </p:to>
                                    </p:set>
                                  </p:childTnLst>
                                </p:cTn>
                              </p:par>
                            </p:childTnLst>
                          </p:cTn>
                        </p:par>
                        <p:par>
                          <p:cTn id="33" fill="hold" nodeType="afterGroup">
                            <p:stCondLst>
                              <p:cond delay="3000"/>
                            </p:stCondLst>
                            <p:childTnLst>
                              <p:par>
                                <p:cTn id="34" presetID="2" presetClass="entr" presetSubtype="8" fill="hold" grpId="0" nodeType="afterEffect">
                                  <p:stCondLst>
                                    <p:cond delay="1000"/>
                                  </p:stCondLst>
                                  <p:childTnLst>
                                    <p:set>
                                      <p:cBhvr>
                                        <p:cTn id="35" dur="1" fill="hold">
                                          <p:stCondLst>
                                            <p:cond delay="0"/>
                                          </p:stCondLst>
                                        </p:cTn>
                                        <p:tgtEl>
                                          <p:spTgt spid="346133"/>
                                        </p:tgtEl>
                                        <p:attrNameLst>
                                          <p:attrName>style.visibility</p:attrName>
                                        </p:attrNameLst>
                                      </p:cBhvr>
                                      <p:to>
                                        <p:strVal val="visible"/>
                                      </p:to>
                                    </p:set>
                                    <p:anim calcmode="lin" valueType="num">
                                      <p:cBhvr additive="base">
                                        <p:cTn id="36" dur="500" fill="hold"/>
                                        <p:tgtEl>
                                          <p:spTgt spid="346133"/>
                                        </p:tgtEl>
                                        <p:attrNameLst>
                                          <p:attrName>ppt_x</p:attrName>
                                        </p:attrNameLst>
                                      </p:cBhvr>
                                      <p:tavLst>
                                        <p:tav tm="0">
                                          <p:val>
                                            <p:strVal val="0-#ppt_w/2"/>
                                          </p:val>
                                        </p:tav>
                                        <p:tav tm="100000">
                                          <p:val>
                                            <p:strVal val="#ppt_x"/>
                                          </p:val>
                                        </p:tav>
                                      </p:tavLst>
                                    </p:anim>
                                    <p:anim calcmode="lin" valueType="num">
                                      <p:cBhvr additive="base">
                                        <p:cTn id="37" dur="500" fill="hold"/>
                                        <p:tgtEl>
                                          <p:spTgt spid="346133"/>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4500"/>
                            </p:stCondLst>
                            <p:childTnLst>
                              <p:par>
                                <p:cTn id="39" presetID="1" presetClass="entr" presetSubtype="0" fill="hold" nodeType="afterEffect">
                                  <p:stCondLst>
                                    <p:cond delay="1000"/>
                                  </p:stCondLst>
                                  <p:childTnLst>
                                    <p:set>
                                      <p:cBhvr>
                                        <p:cTn id="40" dur="1" fill="hold">
                                          <p:stCondLst>
                                            <p:cond delay="499"/>
                                          </p:stCondLst>
                                        </p:cTn>
                                        <p:tgtEl>
                                          <p:spTgt spid="346118"/>
                                        </p:tgtEl>
                                        <p:attrNameLst>
                                          <p:attrName>style.visibility</p:attrName>
                                        </p:attrNameLst>
                                      </p:cBhvr>
                                      <p:to>
                                        <p:strVal val="visible"/>
                                      </p:to>
                                    </p:set>
                                  </p:childTnLst>
                                </p:cTn>
                              </p:par>
                            </p:childTnLst>
                          </p:cTn>
                        </p:par>
                        <p:par>
                          <p:cTn id="41" fill="hold" nodeType="afterGroup">
                            <p:stCondLst>
                              <p:cond delay="6000"/>
                            </p:stCondLst>
                            <p:childTnLst>
                              <p:par>
                                <p:cTn id="42" presetID="1" presetClass="entr" presetSubtype="0" fill="hold" nodeType="afterEffect">
                                  <p:stCondLst>
                                    <p:cond delay="2000"/>
                                  </p:stCondLst>
                                  <p:childTnLst>
                                    <p:set>
                                      <p:cBhvr>
                                        <p:cTn id="43" dur="1" fill="hold">
                                          <p:stCondLst>
                                            <p:cond delay="499"/>
                                          </p:stCondLst>
                                        </p:cTn>
                                        <p:tgtEl>
                                          <p:spTgt spid="346121"/>
                                        </p:tgtEl>
                                        <p:attrNameLst>
                                          <p:attrName>style.visibility</p:attrName>
                                        </p:attrNameLst>
                                      </p:cBhvr>
                                      <p:to>
                                        <p:strVal val="visible"/>
                                      </p:to>
                                    </p:set>
                                  </p:childTnLst>
                                </p:cTn>
                              </p:par>
                            </p:childTnLst>
                          </p:cTn>
                        </p:par>
                        <p:par>
                          <p:cTn id="44" fill="hold" nodeType="afterGroup">
                            <p:stCondLst>
                              <p:cond delay="8500"/>
                            </p:stCondLst>
                            <p:childTnLst>
                              <p:par>
                                <p:cTn id="45" presetID="1" presetClass="entr" presetSubtype="0" fill="hold" nodeType="afterEffect">
                                  <p:stCondLst>
                                    <p:cond delay="2000"/>
                                  </p:stCondLst>
                                  <p:childTnLst>
                                    <p:set>
                                      <p:cBhvr>
                                        <p:cTn id="46" dur="1" fill="hold">
                                          <p:stCondLst>
                                            <p:cond delay="499"/>
                                          </p:stCondLst>
                                        </p:cTn>
                                        <p:tgtEl>
                                          <p:spTgt spid="346124"/>
                                        </p:tgtEl>
                                        <p:attrNameLst>
                                          <p:attrName>style.visibility</p:attrName>
                                        </p:attrNameLst>
                                      </p:cBhvr>
                                      <p:to>
                                        <p:strVal val="visible"/>
                                      </p:to>
                                    </p:set>
                                  </p:childTnLst>
                                </p:cTn>
                              </p:par>
                            </p:childTnLst>
                          </p:cTn>
                        </p:par>
                        <p:par>
                          <p:cTn id="47" fill="hold" nodeType="afterGroup">
                            <p:stCondLst>
                              <p:cond delay="11000"/>
                            </p:stCondLst>
                            <p:childTnLst>
                              <p:par>
                                <p:cTn id="48" presetID="1" presetClass="entr" presetSubtype="0" fill="hold" nodeType="afterEffect">
                                  <p:stCondLst>
                                    <p:cond delay="1000"/>
                                  </p:stCondLst>
                                  <p:childTnLst>
                                    <p:set>
                                      <p:cBhvr>
                                        <p:cTn id="49" dur="1" fill="hold">
                                          <p:stCondLst>
                                            <p:cond delay="499"/>
                                          </p:stCondLst>
                                        </p:cTn>
                                        <p:tgtEl>
                                          <p:spTgt spid="346127"/>
                                        </p:tgtEl>
                                        <p:attrNameLst>
                                          <p:attrName>style.visibility</p:attrName>
                                        </p:attrNameLst>
                                      </p:cBhvr>
                                      <p:to>
                                        <p:strVal val="visible"/>
                                      </p:to>
                                    </p:set>
                                  </p:childTnLst>
                                </p:cTn>
                              </p:par>
                            </p:childTnLst>
                          </p:cTn>
                        </p:par>
                        <p:par>
                          <p:cTn id="50" fill="hold" nodeType="afterGroup">
                            <p:stCondLst>
                              <p:cond delay="12500"/>
                            </p:stCondLst>
                            <p:childTnLst>
                              <p:par>
                                <p:cTn id="51" presetID="1" presetClass="entr" presetSubtype="0" fill="hold" nodeType="afterEffect">
                                  <p:stCondLst>
                                    <p:cond delay="1000"/>
                                  </p:stCondLst>
                                  <p:childTnLst>
                                    <p:set>
                                      <p:cBhvr>
                                        <p:cTn id="52" dur="1" fill="hold">
                                          <p:stCondLst>
                                            <p:cond delay="499"/>
                                          </p:stCondLst>
                                        </p:cTn>
                                        <p:tgtEl>
                                          <p:spTgt spid="346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33" grpId="0" animBg="1"/>
      <p:bldP spid="346134" grpId="0" autoUpdateAnimBg="0"/>
      <p:bldP spid="346141" grpId="0" animBg="1"/>
      <p:bldP spid="346142" grpId="0" autoUpdateAnimBg="0"/>
      <p:bldP spid="346143" grpId="0" autoUpdateAnimBg="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7589</Words>
  <Application>Microsoft Office PowerPoint</Application>
  <PresentationFormat>On-screen Show (4:3)</PresentationFormat>
  <Paragraphs>576</Paragraphs>
  <Slides>51</Slides>
  <Notes>41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51</vt:i4>
      </vt:variant>
    </vt:vector>
  </HeadingPairs>
  <TitlesOfParts>
    <vt:vector size="63" baseType="lpstr">
      <vt:lpstr>Arial</vt:lpstr>
      <vt:lpstr>Calibri</vt:lpstr>
      <vt:lpstr>Cambria Math</vt:lpstr>
      <vt:lpstr>Helvetica</vt:lpstr>
      <vt:lpstr>Symbol</vt:lpstr>
      <vt:lpstr>Times New Roman</vt:lpstr>
      <vt:lpstr>Verdana</vt:lpstr>
      <vt:lpstr>2_Office Theme</vt:lpstr>
      <vt:lpstr>1_Office Theme</vt:lpstr>
      <vt:lpstr>Equation</vt:lpstr>
      <vt:lpstr>Microsoft Equation 3.0</vt:lpstr>
      <vt:lpstr>HiJaak Image</vt:lpstr>
      <vt:lpstr>Light Scattering: What you can and cannot get from it?</vt:lpstr>
      <vt:lpstr>PowerPoint Presentation</vt:lpstr>
      <vt:lpstr>PowerPoint Presentation</vt:lpstr>
      <vt:lpstr>Common Radius Definitions</vt:lpstr>
      <vt:lpstr>PowerPoint Presentation</vt:lpstr>
      <vt:lpstr>PowerPoint Presentation</vt:lpstr>
      <vt:lpstr>DLS, PCR, QUELS</vt:lpstr>
      <vt:lpstr>How DLS Works</vt:lpstr>
      <vt:lpstr>What is translational diffusion ?</vt:lpstr>
      <vt:lpstr>Intensity Fluctuations</vt:lpstr>
      <vt:lpstr>How does a Correlator Work</vt:lpstr>
      <vt:lpstr>Measure Timescale of Diffusion: Autocorrelation Function </vt:lpstr>
      <vt:lpstr>What Is A Correlogram?</vt:lpstr>
      <vt:lpstr>Form of the Autocorrelation Function </vt:lpstr>
      <vt:lpstr>Typical Correlation Curves</vt:lpstr>
      <vt:lpstr>The Correlation Function..</vt:lpstr>
      <vt:lpstr>The Hydrodynamic Radius</vt:lpstr>
      <vt:lpstr>Hydrodynamic Radius</vt:lpstr>
      <vt:lpstr>What affects translational diffusion?</vt:lpstr>
      <vt:lpstr>Cumulant Analysis</vt:lpstr>
      <vt:lpstr>Cumulant Analysis..</vt:lpstr>
      <vt:lpstr>Polydispersity Index</vt:lpstr>
      <vt:lpstr>Intensity Size distributions</vt:lpstr>
      <vt:lpstr>Typical Results</vt:lpstr>
      <vt:lpstr>Intensity, Volume, Number distributions</vt:lpstr>
      <vt:lpstr>Using MIE theory for  volume, number distribution calculations</vt:lpstr>
      <vt:lpstr>Ideal Results</vt:lpstr>
      <vt:lpstr>Typical Results</vt:lpstr>
      <vt:lpstr>Good ----Bad </vt:lpstr>
      <vt:lpstr>What is Static light scattering (SLS)? </vt:lpstr>
      <vt:lpstr>What can SLS measure? </vt:lpstr>
      <vt:lpstr>Light and its properties </vt:lpstr>
      <vt:lpstr>How does light scatter? </vt:lpstr>
      <vt:lpstr>Index of refraction n </vt:lpstr>
      <vt:lpstr>How SLS measures M </vt:lpstr>
      <vt:lpstr>Isotropic scattering </vt:lpstr>
      <vt:lpstr>Angular dependence of light scattering </vt:lpstr>
      <vt:lpstr>How SLS measures rg </vt:lpstr>
      <vt:lpstr>Interpretation of rg </vt:lpstr>
      <vt:lpstr>Molar mass and radius</vt:lpstr>
      <vt:lpstr>Basic SLS principles </vt:lpstr>
      <vt:lpstr>Basic SLS equation </vt:lpstr>
      <vt:lpstr>Definition of terms 1 </vt:lpstr>
      <vt:lpstr>Definition of terms 2 </vt:lpstr>
      <vt:lpstr>Online Data Collection</vt:lpstr>
      <vt:lpstr>Online Data Analysis</vt:lpstr>
      <vt:lpstr>Batch Data Collection </vt:lpstr>
      <vt:lpstr>Batch Data Analysis</vt:lpstr>
      <vt:lpstr>Zimm Plot of a Protein</vt:lpstr>
      <vt:lpstr>Conformation: rh vs. rg</vt:lpstr>
      <vt:lpstr>Questions?</vt:lpstr>
    </vt:vector>
  </TitlesOfParts>
  <Company>LSU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Light Scattering</dc:title>
  <dc:creator>Rafael Cueto</dc:creator>
  <cp:lastModifiedBy>Rafael Cueto</cp:lastModifiedBy>
  <cp:revision>56</cp:revision>
  <dcterms:created xsi:type="dcterms:W3CDTF">2011-03-23T14:12:05Z</dcterms:created>
  <dcterms:modified xsi:type="dcterms:W3CDTF">2015-10-13T16:27:27Z</dcterms:modified>
</cp:coreProperties>
</file>